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slideLayouts/slideLayout24.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comments/modernComment_615_FCFF2B60.xml" ContentType="application/vnd.ms-powerpoint.comments+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48" r:id="rId4"/>
    <p:sldMasterId id="2147483677" r:id="rId5"/>
    <p:sldMasterId id="2147483679" r:id="rId6"/>
  </p:sldMasterIdLst>
  <p:notesMasterIdLst>
    <p:notesMasterId r:id="rId25"/>
  </p:notesMasterIdLst>
  <p:handoutMasterIdLst>
    <p:handoutMasterId r:id="rId26"/>
  </p:handoutMasterIdLst>
  <p:sldIdLst>
    <p:sldId id="2145708228" r:id="rId7"/>
    <p:sldId id="1153" r:id="rId8"/>
    <p:sldId id="1154" r:id="rId9"/>
    <p:sldId id="354" r:id="rId10"/>
    <p:sldId id="355" r:id="rId11"/>
    <p:sldId id="380" r:id="rId12"/>
    <p:sldId id="1532" r:id="rId13"/>
    <p:sldId id="358" r:id="rId14"/>
    <p:sldId id="2145708229" r:id="rId15"/>
    <p:sldId id="2145708175" r:id="rId16"/>
    <p:sldId id="1533" r:id="rId17"/>
    <p:sldId id="368" r:id="rId18"/>
    <p:sldId id="1557" r:id="rId19"/>
    <p:sldId id="551" r:id="rId20"/>
    <p:sldId id="2145708318" r:id="rId21"/>
    <p:sldId id="2145708277" r:id="rId22"/>
    <p:sldId id="2145708166" r:id="rId23"/>
    <p:sldId id="1103" r:id="rId24"/>
  </p:sldIdLst>
  <p:sldSz cx="9144000" cy="6858000" type="screen4x3"/>
  <p:notesSz cx="6858000" cy="9144000"/>
  <p:defaultTextStyle>
    <a:defPPr>
      <a:defRPr lang="en-US"/>
    </a:defPPr>
    <a:lvl1pPr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1pPr>
    <a:lvl2pPr marL="4572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2pPr>
    <a:lvl3pPr marL="9144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3pPr>
    <a:lvl4pPr marL="13716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4pPr>
    <a:lvl5pPr marL="18288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5pPr>
    <a:lvl6pPr marL="2286000" algn="l" defTabSz="457200" rtl="0" eaLnBrk="1" latinLnBrk="0" hangingPunct="1">
      <a:defRPr kern="1200">
        <a:solidFill>
          <a:schemeClr val="tx1"/>
        </a:solidFill>
        <a:latin typeface="Arial" pitchFamily="-109" charset="0"/>
        <a:ea typeface="Geneva" pitchFamily="-109" charset="0"/>
        <a:cs typeface="Geneva" pitchFamily="-109" charset="0"/>
      </a:defRPr>
    </a:lvl6pPr>
    <a:lvl7pPr marL="2743200" algn="l" defTabSz="457200" rtl="0" eaLnBrk="1" latinLnBrk="0" hangingPunct="1">
      <a:defRPr kern="1200">
        <a:solidFill>
          <a:schemeClr val="tx1"/>
        </a:solidFill>
        <a:latin typeface="Arial" pitchFamily="-109" charset="0"/>
        <a:ea typeface="Geneva" pitchFamily="-109" charset="0"/>
        <a:cs typeface="Geneva" pitchFamily="-109" charset="0"/>
      </a:defRPr>
    </a:lvl7pPr>
    <a:lvl8pPr marL="3200400" algn="l" defTabSz="457200" rtl="0" eaLnBrk="1" latinLnBrk="0" hangingPunct="1">
      <a:defRPr kern="1200">
        <a:solidFill>
          <a:schemeClr val="tx1"/>
        </a:solidFill>
        <a:latin typeface="Arial" pitchFamily="-109" charset="0"/>
        <a:ea typeface="Geneva" pitchFamily="-109" charset="0"/>
        <a:cs typeface="Geneva" pitchFamily="-109" charset="0"/>
      </a:defRPr>
    </a:lvl8pPr>
    <a:lvl9pPr marL="3657600" algn="l" defTabSz="457200" rtl="0" eaLnBrk="1" latinLnBrk="0" hangingPunct="1">
      <a:defRPr kern="1200">
        <a:solidFill>
          <a:schemeClr val="tx1"/>
        </a:solidFill>
        <a:latin typeface="Arial" pitchFamily="-109" charset="0"/>
        <a:ea typeface="Geneva" pitchFamily="-109" charset="0"/>
        <a:cs typeface="Geneva" pitchFamily="-109"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3113" userDrawn="1">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8ED73E6A-C562-2E8F-AB2E-36CF2CC4CB43}" name="Tom Coleman-Haynes" initials="TCH" userId="Tom Coleman-Haynes" providerId="None"/>
  <p188:author id="{22AE0279-544D-3D7A-B819-9C133E6180C0}" name="Guest User" initials="GU" userId="S::urn:spo:anon#69593b742a457a197859df540c59b88cc62c3f96bce1e701a9fb6b6abc4dbcaa::" providerId="AD"/>
  <p188:author id="{C347647C-82DF-3714-D566-1F297C5840CD}" name="SOPHIA PAPADAKIS" initials="SP" userId="341674e120739e96" providerId="Windows Live"/>
  <p188:author id="{71413D82-31CA-FCC6-6538-D63CEEBA9C3D}" name="Susan Montgomery" initials="SM" userId="e6e415be2107f65b" providerId="Windows Live"/>
  <p188:author id="{C7669399-CBEC-E3B7-27C4-27F0218BECA7}" name="Guest User" initials="GU" userId="S::urn:spo:anon#aa203dcd9963cc12e3f89c4613b9a9e77a1cbbcc190e411ba201ed5264dc585a::" providerId="AD"/>
  <p188:author id="{74D313C6-59A6-FE4C-4A62-327BBF48BE08}" name="Guest User" initials="GU" userId="S::urn:spo:anon#40f9abbb86226b50c2f2ed30ca9e9c5f4256d02f55925a568763d94b333d3398::"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9A9E"/>
    <a:srgbClr val="007072"/>
    <a:srgbClr val="00A3DC"/>
    <a:srgbClr val="BFBFBF"/>
    <a:srgbClr val="FF2F92"/>
    <a:srgbClr val="DAF2F4"/>
    <a:srgbClr val="8B6DAD"/>
    <a:srgbClr val="008489"/>
    <a:srgbClr val="CBEFF0"/>
    <a:srgbClr val="E7F8F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737F893B-0EF2-01F7-22AC-A93E7AA9F5D3}" v="17" dt="2024-03-04T15:08:23.699"/>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18603FDC-E32A-4AB5-989C-0864C3EAD2B8}" styleName="Themed Style 2 - Accent 2">
    <a:tblBg>
      <a:fillRef idx="3">
        <a:schemeClr val="accent2"/>
      </a:fillRef>
      <a:effectRef idx="3">
        <a:schemeClr val="accent2"/>
      </a:effectRef>
    </a:tblBg>
    <a:wholeTbl>
      <a:tcTxStyle>
        <a:fontRef idx="minor">
          <a:scrgbClr r="0" g="0" b="0"/>
        </a:fontRef>
        <a:schemeClr val="lt1"/>
      </a:tcTxStyle>
      <a:tcStyle>
        <a:tcBdr>
          <a:left>
            <a:lnRef idx="1">
              <a:schemeClr val="accent2">
                <a:tint val="50000"/>
              </a:schemeClr>
            </a:lnRef>
          </a:left>
          <a:right>
            <a:lnRef idx="1">
              <a:schemeClr val="accent2">
                <a:tint val="50000"/>
              </a:schemeClr>
            </a:lnRef>
          </a:right>
          <a:top>
            <a:lnRef idx="1">
              <a:schemeClr val="accent2">
                <a:tint val="50000"/>
              </a:schemeClr>
            </a:lnRef>
          </a:top>
          <a:bottom>
            <a:lnRef idx="1">
              <a:schemeClr val="accent2">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85BE263C-DBD7-4A20-BB59-AAB30ACAA65A}" styleName="Medium Style 3 - Accent 2">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2"/>
          </a:solidFill>
        </a:fill>
      </a:tcStyle>
    </a:lastCol>
    <a:firstCol>
      <a:tcTxStyle b="on">
        <a:fontRef idx="minor">
          <a:scrgbClr r="0" g="0" b="0"/>
        </a:fontRef>
        <a:schemeClr val="lt1"/>
      </a:tcTxStyle>
      <a:tcStyle>
        <a:tcBdr/>
        <a:fill>
          <a:solidFill>
            <a:schemeClr val="accent2"/>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2"/>
          </a:solid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5DA37D80-6434-44D0-A028-1B22A696006F}" styleName="Light Style 3 - Accent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SorterView">
  <p:normalViewPr>
    <p:restoredLeft sz="31568"/>
    <p:restoredTop sz="54648" autoAdjust="0"/>
  </p:normalViewPr>
  <p:slideViewPr>
    <p:cSldViewPr snapToGrid="0">
      <p:cViewPr varScale="1">
        <p:scale>
          <a:sx n="64" d="100"/>
          <a:sy n="64" d="100"/>
        </p:scale>
        <p:origin x="2088" y="176"/>
      </p:cViewPr>
      <p:guideLst>
        <p:guide orient="horz" pos="2160"/>
        <p:guide pos="2880"/>
        <p:guide orient="horz" pos="3113"/>
      </p:guideLst>
    </p:cSldViewPr>
  </p:slideViewPr>
  <p:notesTextViewPr>
    <p:cViewPr>
      <p:scale>
        <a:sx n="1" d="1"/>
        <a:sy n="1" d="1"/>
      </p:scale>
      <p:origin x="0" y="0"/>
    </p:cViewPr>
  </p:notesTextViewPr>
  <p:sorterViewPr>
    <p:cViewPr varScale="1">
      <p:scale>
        <a:sx n="1" d="1"/>
        <a:sy n="1" d="1"/>
      </p:scale>
      <p:origin x="0" y="0"/>
    </p:cViewPr>
  </p:sorter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handoutMaster" Target="handoutMasters/handoutMaster1.xml"/><Relationship Id="rId3" Type="http://schemas.openxmlformats.org/officeDocument/2006/relationships/customXml" Target="../customXml/item3.xml"/><Relationship Id="rId21" Type="http://schemas.openxmlformats.org/officeDocument/2006/relationships/slide" Target="slides/slide15.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notesMaster" Target="notesMasters/notesMaster1.xml"/><Relationship Id="rId33" Type="http://schemas.microsoft.com/office/2018/10/relationships/authors" Target="authors.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5.xml"/><Relationship Id="rId24" Type="http://schemas.openxmlformats.org/officeDocument/2006/relationships/slide" Target="slides/slide18.xml"/><Relationship Id="rId32" Type="http://schemas.microsoft.com/office/2015/10/relationships/revisionInfo" Target="revisionInfo.xml"/><Relationship Id="rId5" Type="http://schemas.openxmlformats.org/officeDocument/2006/relationships/slideMaster" Target="slideMasters/slideMaster2.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viewProps" Target="viewProps.xml"/><Relationship Id="rId10" Type="http://schemas.openxmlformats.org/officeDocument/2006/relationships/slide" Target="slides/slide4.xml"/><Relationship Id="rId19" Type="http://schemas.openxmlformats.org/officeDocument/2006/relationships/slide" Target="slides/slide13.xml"/><Relationship Id="rId31" Type="http://schemas.microsoft.com/office/2016/11/relationships/changesInfo" Target="changesInfos/changesInfo1.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presProps" Target="presProps.xml"/><Relationship Id="rId30" Type="http://schemas.openxmlformats.org/officeDocument/2006/relationships/tableStyles" Target="tableStyles.xml"/><Relationship Id="rId8" Type="http://schemas.openxmlformats.org/officeDocument/2006/relationships/slide" Target="slides/slide2.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ophia Papadakis" userId="S::sophia@ncsct.co.uk::b95f17c4-d9c4-4e13-899b-4e888ddd5376" providerId="AD" clId="Web-{737F893B-0EF2-01F7-22AC-A93E7AA9F5D3}"/>
    <pc:docChg chg="modSld">
      <pc:chgData name="Sophia Papadakis" userId="S::sophia@ncsct.co.uk::b95f17c4-d9c4-4e13-899b-4e888ddd5376" providerId="AD" clId="Web-{737F893B-0EF2-01F7-22AC-A93E7AA9F5D3}" dt="2024-03-04T15:08:28.261" v="19"/>
      <pc:docMkLst>
        <pc:docMk/>
      </pc:docMkLst>
      <pc:sldChg chg="modSp modNotes">
        <pc:chgData name="Sophia Papadakis" userId="S::sophia@ncsct.co.uk::b95f17c4-d9c4-4e13-899b-4e888ddd5376" providerId="AD" clId="Web-{737F893B-0EF2-01F7-22AC-A93E7AA9F5D3}" dt="2024-03-04T15:08:28.261" v="19"/>
        <pc:sldMkLst>
          <pc:docMk/>
          <pc:sldMk cId="2599116963" sldId="368"/>
        </pc:sldMkLst>
        <pc:spChg chg="mod">
          <ac:chgData name="Sophia Papadakis" userId="S::sophia@ncsct.co.uk::b95f17c4-d9c4-4e13-899b-4e888ddd5376" providerId="AD" clId="Web-{737F893B-0EF2-01F7-22AC-A93E7AA9F5D3}" dt="2024-03-04T15:08:23.699" v="16" actId="20577"/>
          <ac:spMkLst>
            <pc:docMk/>
            <pc:sldMk cId="2599116963" sldId="368"/>
            <ac:spMk id="8" creationId="{ED975E7B-7798-400D-C0D4-91C40E420CA0}"/>
          </ac:spMkLst>
        </pc:spChg>
      </pc:sldChg>
    </pc:docChg>
  </pc:docChgLst>
</pc:chgInfo>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Column1</c:v>
                </c:pt>
              </c:strCache>
            </c:strRef>
          </c:tx>
          <c:spPr>
            <a:solidFill>
              <a:srgbClr val="008489"/>
            </a:solidFill>
            <a:ln>
              <a:noFill/>
            </a:ln>
            <a:effectLst/>
          </c:spPr>
          <c:invertIfNegative val="0"/>
          <c:dPt>
            <c:idx val="5"/>
            <c:invertIfNegative val="0"/>
            <c:bubble3D val="0"/>
            <c:spPr>
              <a:solidFill>
                <a:schemeClr val="tx1"/>
              </a:solidFill>
              <a:ln>
                <a:noFill/>
              </a:ln>
              <a:effectLst/>
            </c:spPr>
            <c:extLst>
              <c:ext xmlns:c16="http://schemas.microsoft.com/office/drawing/2014/chart" uri="{C3380CC4-5D6E-409C-BE32-E72D297353CC}">
                <c16:uniqueId val="{00000004-78F7-6F4F-BEE3-3E12CC9151CF}"/>
              </c:ext>
            </c:extLst>
          </c:dPt>
          <c:cat>
            <c:strRef>
              <c:f>Sheet1!$A$2:$A$8</c:f>
              <c:strCache>
                <c:ptCount val="7"/>
                <c:pt idx="0">
                  <c:v>Cigarettes</c:v>
                </c:pt>
                <c:pt idx="1">
                  <c:v>Small cigars</c:v>
                </c:pt>
                <c:pt idx="2">
                  <c:v>Pipes</c:v>
                </c:pt>
                <c:pt idx="3">
                  <c:v>Cigars</c:v>
                </c:pt>
                <c:pt idx="4">
                  <c:v>Shisha</c:v>
                </c:pt>
                <c:pt idx="5">
                  <c:v>E-cigarettes</c:v>
                </c:pt>
                <c:pt idx="6">
                  <c:v>NRTs</c:v>
                </c:pt>
              </c:strCache>
            </c:strRef>
          </c:cat>
          <c:val>
            <c:numRef>
              <c:f>Sheet1!$B$2:$B$8</c:f>
              <c:numCache>
                <c:formatCode>General</c:formatCode>
                <c:ptCount val="7"/>
                <c:pt idx="0">
                  <c:v>100</c:v>
                </c:pt>
                <c:pt idx="1">
                  <c:v>65</c:v>
                </c:pt>
                <c:pt idx="2">
                  <c:v>22</c:v>
                </c:pt>
                <c:pt idx="3">
                  <c:v>15</c:v>
                </c:pt>
                <c:pt idx="4">
                  <c:v>12</c:v>
                </c:pt>
                <c:pt idx="5">
                  <c:v>5</c:v>
                </c:pt>
                <c:pt idx="6">
                  <c:v>2</c:v>
                </c:pt>
              </c:numCache>
            </c:numRef>
          </c:val>
          <c:extLst>
            <c:ext xmlns:c16="http://schemas.microsoft.com/office/drawing/2014/chart" uri="{C3380CC4-5D6E-409C-BE32-E72D297353CC}">
              <c16:uniqueId val="{00000000-78F7-6F4F-BEE3-3E12CC9151CF}"/>
            </c:ext>
          </c:extLst>
        </c:ser>
        <c:dLbls>
          <c:showLegendKey val="0"/>
          <c:showVal val="0"/>
          <c:showCatName val="0"/>
          <c:showSerName val="0"/>
          <c:showPercent val="0"/>
          <c:showBubbleSize val="0"/>
        </c:dLbls>
        <c:gapWidth val="80"/>
        <c:overlap val="25"/>
        <c:axId val="2141403296"/>
        <c:axId val="2142220560"/>
      </c:barChart>
      <c:catAx>
        <c:axId val="2141403296"/>
        <c:scaling>
          <c:orientation val="minMax"/>
        </c:scaling>
        <c:delete val="0"/>
        <c:axPos val="b"/>
        <c:numFmt formatCode="General" sourceLinked="1"/>
        <c:majorTickMark val="none"/>
        <c:minorTickMark val="none"/>
        <c:tickLblPos val="nextTo"/>
        <c:spPr>
          <a:noFill/>
          <a:ln w="15875" cap="flat" cmpd="sng" algn="ctr">
            <a:solidFill>
              <a:schemeClr val="tx1">
                <a:lumMod val="25000"/>
                <a:lumOff val="75000"/>
              </a:schemeClr>
            </a:solidFill>
            <a:round/>
          </a:ln>
          <a:effectLst/>
        </c:spPr>
        <c:txPr>
          <a:bodyPr rot="-60000000" spcFirstLastPara="1" vertOverflow="ellipsis" vert="horz" wrap="square" anchor="ctr" anchorCtr="1"/>
          <a:lstStyle/>
          <a:p>
            <a:pPr>
              <a:defRPr sz="1197" b="0" i="0" u="none" strike="noStrike" kern="1200" cap="none" spc="20" normalizeH="0" baseline="0">
                <a:solidFill>
                  <a:schemeClr val="tx1"/>
                </a:solidFill>
                <a:latin typeface="Arial" panose="020B0604020202020204" pitchFamily="34" charset="0"/>
                <a:ea typeface="+mn-ea"/>
                <a:cs typeface="Arial" panose="020B0604020202020204" pitchFamily="34" charset="0"/>
              </a:defRPr>
            </a:pPr>
            <a:endParaRPr lang="en-US"/>
          </a:p>
        </c:txPr>
        <c:crossAx val="2142220560"/>
        <c:crosses val="autoZero"/>
        <c:auto val="1"/>
        <c:lblAlgn val="ctr"/>
        <c:lblOffset val="100"/>
        <c:noMultiLvlLbl val="0"/>
      </c:catAx>
      <c:valAx>
        <c:axId val="2142220560"/>
        <c:scaling>
          <c:orientation val="minMax"/>
          <c:max val="100"/>
        </c:scaling>
        <c:delete val="0"/>
        <c:axPos val="l"/>
        <c:majorGridlines>
          <c:spPr>
            <a:ln w="9525" cap="flat" cmpd="sng" algn="ctr">
              <a:solidFill>
                <a:schemeClr val="tx2">
                  <a:lumMod val="20000"/>
                  <a:lumOff val="80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spc="20" baseline="0">
                <a:solidFill>
                  <a:schemeClr val="tx1"/>
                </a:solidFill>
                <a:latin typeface="Arial" panose="020B0604020202020204" pitchFamily="34" charset="0"/>
                <a:ea typeface="+mn-ea"/>
                <a:cs typeface="Arial" panose="020B0604020202020204" pitchFamily="34" charset="0"/>
              </a:defRPr>
            </a:pPr>
            <a:endParaRPr lang="en-US"/>
          </a:p>
        </c:txPr>
        <c:crossAx val="2141403296"/>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b="0" i="0">
          <a:solidFill>
            <a:schemeClr val="tx1"/>
          </a:solidFill>
          <a:latin typeface="Century Gothic" panose="020B0502020202020204" pitchFamily="34" charset="0"/>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15">
  <cs:axisTitle>
    <cs:lnRef idx="0"/>
    <cs:fillRef idx="0"/>
    <cs:effectRef idx="0"/>
    <cs:fontRef idx="minor">
      <a:schemeClr val="tx1">
        <a:lumMod val="65000"/>
        <a:lumOff val="35000"/>
      </a:schemeClr>
    </cs:fontRef>
    <cs:defRPr sz="1197" kern="1200" cap="all"/>
  </cs:axisTitle>
  <cs:categoryAxis>
    <cs:lnRef idx="0"/>
    <cs:fillRef idx="0"/>
    <cs:effectRef idx="0"/>
    <cs:fontRef idx="minor">
      <a:schemeClr val="tx1">
        <a:lumMod val="65000"/>
        <a:lumOff val="35000"/>
      </a:schemeClr>
    </cs:fontRef>
    <cs:spPr>
      <a:ln w="15875" cap="flat" cmpd="sng" algn="ctr">
        <a:solidFill>
          <a:schemeClr val="tx1">
            <a:lumMod val="25000"/>
            <a:lumOff val="75000"/>
          </a:schemeClr>
        </a:solidFill>
        <a:round/>
      </a:ln>
    </cs:spPr>
    <cs:defRPr sz="1197" kern="1200" cap="none" spc="20" normalizeH="0" baseline="0"/>
  </cs:categoryAxis>
  <cs:chartArea mods="allowNoFillOverride allowNoLineOverride">
    <cs:lnRef idx="0"/>
    <cs:fillRef idx="0"/>
    <cs:effectRef idx="0"/>
    <cs:fontRef idx="minor">
      <a:schemeClr val="dk1"/>
    </cs:fontRef>
    <cs:spPr>
      <a:solidFill>
        <a:schemeClr val="lt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bg1"/>
    </cs:fontRef>
    <cs:spPr>
      <a:solidFill>
        <a:schemeClr val="tx1">
          <a:lumMod val="50000"/>
          <a:lumOff val="50000"/>
        </a:schemeClr>
      </a:solidFill>
    </cs:spPr>
    <cs:defRPr sz="1197"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alpha val="70000"/>
        </a:schemeClr>
      </a:solidFill>
    </cs:spPr>
  </cs:dataPoint>
  <cs:dataPoint3D>
    <cs:lnRef idx="0"/>
    <cs:fillRef idx="0">
      <cs:styleClr val="auto"/>
    </cs:fillRef>
    <cs:effectRef idx="0"/>
    <cs:fontRef idx="minor">
      <a:schemeClr val="dk1"/>
    </cs:fontRef>
    <cs:spPr>
      <a:solidFill>
        <a:schemeClr val="phClr">
          <a:alpha val="70000"/>
        </a:schemeClr>
      </a:solidFill>
    </cs:spPr>
  </cs:dataPoint3D>
  <cs:dataPointLine>
    <cs:lnRef idx="0">
      <cs:styleClr val="auto"/>
    </cs:lnRef>
    <cs:fillRef idx="0"/>
    <cs:effectRef idx="0"/>
    <cs:fontRef idx="minor">
      <a:schemeClr val="dk1"/>
    </cs:fontRef>
    <cs:spPr>
      <a:ln w="28575" cap="rnd">
        <a:solidFill>
          <a:schemeClr val="phClr">
            <a:alpha val="70000"/>
          </a:schemeClr>
        </a:solidFill>
        <a:round/>
      </a:ln>
    </cs:spPr>
  </cs:dataPointLine>
  <cs:dataPointMarker>
    <cs:lnRef idx="0"/>
    <cs:fillRef idx="0">
      <cs:styleClr val="auto"/>
    </cs:fillRef>
    <cs:effectRef idx="0"/>
    <cs:fontRef idx="minor">
      <a:schemeClr val="dk1"/>
    </cs:fontRef>
    <cs:spPr>
      <a:solidFill>
        <a:schemeClr val="phClr">
          <a:alpha val="70000"/>
        </a:schemeClr>
      </a:solidFill>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ln w="9525">
        <a:solidFill>
          <a:schemeClr val="tx1">
            <a:lumMod val="15000"/>
            <a:lumOff val="85000"/>
          </a:schemeClr>
        </a:solidFill>
      </a:ln>
    </cs:spPr>
    <cs:defRPr sz="1197" kern="1200"/>
  </cs:dataTable>
  <cs:downBar>
    <cs:lnRef idx="0"/>
    <cs:fillRef idx="0"/>
    <cs:effectRef idx="0"/>
    <cs:fontRef idx="minor">
      <a:schemeClr val="dk1"/>
    </cs:fontRef>
    <cs:spPr>
      <a:solidFill>
        <a:schemeClr val="dk1">
          <a:lumMod val="75000"/>
          <a:lumOff val="25000"/>
        </a:schemeClr>
      </a:solidFill>
      <a:ln w="9525">
        <a:solidFill>
          <a:schemeClr val="tx1">
            <a:lumMod val="65000"/>
            <a:lumOff val="35000"/>
          </a:schemeClr>
        </a:solidFill>
      </a:ln>
    </cs:spPr>
  </cs:downBar>
  <cs:dropLine>
    <cs:lnRef idx="0"/>
    <cs:fillRef idx="0"/>
    <cs:effectRef idx="0"/>
    <cs:fontRef idx="minor">
      <a:schemeClr val="dk1"/>
    </cs:fontRef>
    <cs:spPr>
      <a:ln w="9525">
        <a:solidFill>
          <a:schemeClr val="tx1">
            <a:lumMod val="35000"/>
            <a:lumOff val="65000"/>
          </a:schemeClr>
        </a:solidFill>
        <a:round/>
      </a:ln>
    </cs:spPr>
  </cs:dropLine>
  <cs:errorBar>
    <cs:lnRef idx="0"/>
    <cs:fillRef idx="0"/>
    <cs:effectRef idx="0"/>
    <cs:fontRef idx="minor">
      <a:schemeClr val="dk1"/>
    </cs:fontRef>
    <cs:spPr>
      <a:ln w="9525">
        <a:solidFill>
          <a:schemeClr val="tx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solidFill>
          <a:schemeClr val="tx1">
            <a:lumMod val="5000"/>
            <a:lumOff val="95000"/>
          </a:schemeClr>
        </a:solidFill>
        <a:round/>
      </a:ln>
    </cs:spPr>
  </cs:gridlineMajor>
  <cs:gridlineMinor>
    <cs:lnRef idx="0"/>
    <cs:fillRef idx="0"/>
    <cs:effectRef idx="0"/>
    <cs:fontRef idx="minor">
      <a:schemeClr val="dk1"/>
    </cs:fontRef>
    <cs:spPr>
      <a:ln>
        <a:solidFill>
          <a:schemeClr val="tx1">
            <a:lumMod val="5000"/>
            <a:lumOff val="95000"/>
          </a:schemeClr>
        </a:solidFill>
      </a:ln>
    </cs:spPr>
  </cs:gridlineMinor>
  <cs:hiLoLine>
    <cs:lnRef idx="0"/>
    <cs:fillRef idx="0"/>
    <cs:effectRef idx="0"/>
    <cs:fontRef idx="minor">
      <a:schemeClr val="dk1"/>
    </cs:fontRef>
    <cs:spPr>
      <a:ln w="9525">
        <a:solidFill>
          <a:schemeClr val="tx1">
            <a:lumMod val="35000"/>
            <a:lumOff val="65000"/>
          </a:schemeClr>
        </a:solidFill>
        <a:round/>
      </a:ln>
    </cs:spPr>
  </cs:hiLoLine>
  <cs:leaderLine>
    <cs:lnRef idx="0"/>
    <cs:fillRef idx="0"/>
    <cs:effectRef idx="0"/>
    <cs:fontRef idx="minor">
      <a:schemeClr val="dk1"/>
    </cs:fontRef>
    <cs:spPr>
      <a:ln w="9525">
        <a:solidFill>
          <a:schemeClr val="tx1">
            <a:lumMod val="35000"/>
            <a:lumOff val="65000"/>
          </a:schemeClr>
        </a:solidFill>
      </a:ln>
    </cs:spPr>
  </cs:leaderLine>
  <cs:legend>
    <cs:lnRef idx="0"/>
    <cs:fillRef idx="0"/>
    <cs:effectRef idx="0"/>
    <cs:fontRef idx="minor">
      <a:schemeClr val="tx1">
        <a:lumMod val="65000"/>
        <a:lumOff val="35000"/>
      </a:schemeClr>
    </cs:fontRef>
    <cs:defRPr sz="1197" kern="1200" baseline="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dk1"/>
    </cs:fontRef>
    <cs:spPr>
      <a:ln w="9525">
        <a:solidFill>
          <a:schemeClr val="tx1">
            <a:lumMod val="35000"/>
            <a:lumOff val="65000"/>
          </a:schemeClr>
        </a:solidFill>
        <a:round/>
      </a:ln>
    </cs:spPr>
  </cs:seriesLine>
  <cs:title>
    <cs:lnRef idx="0"/>
    <cs:fillRef idx="0"/>
    <cs:effectRef idx="0"/>
    <cs:fontRef idx="major">
      <a:schemeClr val="tx1">
        <a:lumMod val="65000"/>
        <a:lumOff val="35000"/>
      </a:schemeClr>
    </cs:fontRef>
    <cs:defRPr sz="2128" b="0" i="0" kern="1200" cap="none" spc="50" normalizeH="0" baseline="0"/>
  </cs:title>
  <cs:trendline>
    <cs:lnRef idx="0">
      <cs:styleClr val="auto"/>
    </cs:lnRef>
    <cs:fillRef idx="0"/>
    <cs:effectRef idx="0"/>
    <cs:fontRef idx="minor">
      <a:schemeClr val="dk1"/>
    </cs:fontRef>
    <cs:spPr>
      <a:ln w="15875" cap="rnd">
        <a:solidFill>
          <a:schemeClr val="phClr"/>
        </a:solidFill>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65000"/>
            <a:lumOff val="35000"/>
          </a:schemeClr>
        </a:solidFill>
      </a:ln>
    </cs:spPr>
  </cs:upBar>
  <cs:valueAxis>
    <cs:lnRef idx="0"/>
    <cs:fillRef idx="0"/>
    <cs:effectRef idx="0"/>
    <cs:fontRef idx="minor">
      <a:schemeClr val="tx1">
        <a:lumMod val="65000"/>
        <a:lumOff val="35000"/>
      </a:schemeClr>
    </cs:fontRef>
    <cs:defRPr sz="1197" kern="1200" spc="20" baseline="0"/>
  </cs:valueAxis>
  <cs:wall>
    <cs:lnRef idx="0"/>
    <cs:fillRef idx="0"/>
    <cs:effectRef idx="0"/>
    <cs:fontRef idx="minor">
      <a:schemeClr val="dk1"/>
    </cs:fontRef>
  </cs:wall>
</cs:chartStyle>
</file>

<file path=ppt/comments/modernComment_615_FCFF2B60.xml><?xml version="1.0" encoding="utf-8"?>
<p188:cmLst xmlns:a="http://schemas.openxmlformats.org/drawingml/2006/main" xmlns:r="http://schemas.openxmlformats.org/officeDocument/2006/relationships" xmlns:p188="http://schemas.microsoft.com/office/powerpoint/2018/8/main">
  <p188:cm id="{5DCF0796-274A-1C45-875F-3A4506B49B96}" authorId="{C347647C-82DF-3714-D566-1F297C5840CD}" created="2023-11-24T17:49:02.474">
    <pc:sldMkLst xmlns:pc="http://schemas.microsoft.com/office/powerpoint/2013/main/command">
      <pc:docMk/>
      <pc:sldMk cId="4244581216" sldId="1557"/>
    </pc:sldMkLst>
    <p188:txBody>
      <a:bodyPr/>
      <a:lstStyle/>
      <a:p>
        <a:r>
          <a:rPr lang="en-US"/>
          <a:t>istock image to be purchased</a:t>
        </a:r>
      </a:p>
    </p188:txBody>
  </p188:cm>
</p188:cmLst>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ea typeface="+mn-ea"/>
                <a:cs typeface="+mn-cs"/>
              </a:defRPr>
            </a:lvl1pPr>
          </a:lstStyle>
          <a:p>
            <a:pPr>
              <a:defRPr/>
            </a:pPr>
            <a:endParaRPr lang="en-US">
              <a:latin typeface="Century Gothic" panose="020B0502020202020204" pitchFamily="34" charset="0"/>
            </a:endParaRPr>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ea typeface="+mn-ea"/>
                <a:cs typeface="+mn-cs"/>
              </a:defRPr>
            </a:lvl1pPr>
          </a:lstStyle>
          <a:p>
            <a:pPr>
              <a:defRPr/>
            </a:pPr>
            <a:fld id="{166CA80A-42B6-8E41-9525-2A086360CB33}" type="datetime1">
              <a:rPr lang="en-US">
                <a:latin typeface="Century Gothic" panose="020B0502020202020204" pitchFamily="34" charset="0"/>
              </a:rPr>
              <a:pPr>
                <a:defRPr/>
              </a:pPr>
              <a:t>3/4/2024</a:t>
            </a:fld>
            <a:endParaRPr lang="en-US">
              <a:latin typeface="Century Gothic" panose="020B0502020202020204" pitchFamily="34" charset="0"/>
            </a:endParaRPr>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ea typeface="+mn-ea"/>
                <a:cs typeface="+mn-cs"/>
              </a:defRPr>
            </a:lvl1pPr>
          </a:lstStyle>
          <a:p>
            <a:pPr>
              <a:defRPr/>
            </a:pPr>
            <a:endParaRPr lang="en-US">
              <a:latin typeface="Century Gothic" panose="020B0502020202020204" pitchFamily="34" charset="0"/>
            </a:endParaRPr>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a:latin typeface="+mn-lt"/>
                <a:ea typeface="+mn-ea"/>
                <a:cs typeface="+mn-cs"/>
              </a:defRPr>
            </a:lvl1pPr>
          </a:lstStyle>
          <a:p>
            <a:pPr>
              <a:defRPr/>
            </a:pPr>
            <a:fld id="{A21D9719-0090-5543-A777-ABB8C070B7A9}" type="slidenum">
              <a:rPr lang="en-US">
                <a:latin typeface="Century Gothic" panose="020B0502020202020204" pitchFamily="34" charset="0"/>
              </a:rPr>
              <a:pPr>
                <a:defRPr/>
              </a:pPr>
              <a:t>‹#›</a:t>
            </a:fld>
            <a:endParaRPr lang="en-US">
              <a:latin typeface="Century Gothic" panose="020B0502020202020204" pitchFamily="34" charset="0"/>
            </a:endParaRPr>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b="0" i="0">
                <a:latin typeface="Century Gothic" panose="020B0502020202020204" pitchFamily="34" charset="0"/>
                <a:ea typeface="+mn-ea"/>
                <a:cs typeface="+mn-cs"/>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b="0" i="0">
                <a:latin typeface="Century Gothic" panose="020B0502020202020204" pitchFamily="34" charset="0"/>
                <a:ea typeface="+mn-ea"/>
                <a:cs typeface="+mn-cs"/>
              </a:defRPr>
            </a:lvl1pPr>
          </a:lstStyle>
          <a:p>
            <a:pPr>
              <a:defRPr/>
            </a:pPr>
            <a:fld id="{3C4B8611-C51B-8D42-9529-83F35716B3F2}" type="datetime1">
              <a:rPr lang="en-US" smtClean="0"/>
              <a:pPr>
                <a:defRPr/>
              </a:pPr>
              <a:t>3/4/2024</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endParaRPr lang="en-US" noProof="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b="0" i="0">
                <a:latin typeface="Century Gothic" panose="020B0502020202020204" pitchFamily="34" charset="0"/>
                <a:ea typeface="+mn-ea"/>
                <a:cs typeface="+mn-cs"/>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b="0" i="0">
                <a:latin typeface="Century Gothic" panose="020B0502020202020204" pitchFamily="34" charset="0"/>
                <a:ea typeface="+mn-ea"/>
                <a:cs typeface="+mn-cs"/>
              </a:defRPr>
            </a:lvl1pPr>
          </a:lstStyle>
          <a:p>
            <a:pPr>
              <a:defRPr/>
            </a:pPr>
            <a:fld id="{242A2382-4541-B845-B6D5-E8B5A330E247}" type="slidenum">
              <a:rPr lang="en-US" smtClean="0"/>
              <a:pPr>
                <a:defRPr/>
              </a:pPr>
              <a:t>‹#›</a:t>
            </a:fld>
            <a:endParaRPr lang="en-US"/>
          </a:p>
        </p:txBody>
      </p:sp>
    </p:spTree>
  </p:cSld>
  <p:clrMap bg1="lt1" tx1="dk1" bg2="lt2" tx2="dk2" accent1="accent1" accent2="accent2" accent3="accent3" accent4="accent4" accent5="accent5" accent6="accent6" hlink="hlink" folHlink="folHlink"/>
  <p:hf hdr="0" ftr="0" dt="0"/>
  <p:notesStyle>
    <a:lvl1pPr algn="l" defTabSz="457200" rtl="0" eaLnBrk="0" fontAlgn="base" hangingPunct="0">
      <a:spcBef>
        <a:spcPct val="30000"/>
      </a:spcBef>
      <a:spcAft>
        <a:spcPct val="0"/>
      </a:spcAft>
      <a:defRPr sz="1200" b="0" i="0" kern="1200">
        <a:solidFill>
          <a:schemeClr val="tx1"/>
        </a:solidFill>
        <a:latin typeface="Century Gothic" panose="020B0502020202020204" pitchFamily="34" charset="0"/>
        <a:ea typeface="Geneva" pitchFamily="-109" charset="0"/>
        <a:cs typeface="Geneva" pitchFamily="-109" charset="0"/>
      </a:defRPr>
    </a:lvl1pPr>
    <a:lvl2pPr marL="457200" algn="l" defTabSz="457200" rtl="0" eaLnBrk="0" fontAlgn="base" hangingPunct="0">
      <a:spcBef>
        <a:spcPct val="30000"/>
      </a:spcBef>
      <a:spcAft>
        <a:spcPct val="0"/>
      </a:spcAft>
      <a:defRPr sz="1200" b="0" i="0" kern="1200">
        <a:solidFill>
          <a:schemeClr val="tx1"/>
        </a:solidFill>
        <a:latin typeface="Century Gothic" panose="020B0502020202020204" pitchFamily="34" charset="0"/>
        <a:ea typeface="Geneva" pitchFamily="-109" charset="0"/>
        <a:cs typeface="Geneva" pitchFamily="-109" charset="0"/>
      </a:defRPr>
    </a:lvl2pPr>
    <a:lvl3pPr marL="914400" algn="l" defTabSz="457200" rtl="0" eaLnBrk="0" fontAlgn="base" hangingPunct="0">
      <a:spcBef>
        <a:spcPct val="30000"/>
      </a:spcBef>
      <a:spcAft>
        <a:spcPct val="0"/>
      </a:spcAft>
      <a:defRPr sz="1200" b="0" i="0" kern="1200">
        <a:solidFill>
          <a:schemeClr val="tx1"/>
        </a:solidFill>
        <a:latin typeface="Century Gothic" panose="020B0502020202020204" pitchFamily="34" charset="0"/>
        <a:ea typeface="Geneva" pitchFamily="-109" charset="0"/>
        <a:cs typeface="Geneva" pitchFamily="-109" charset="0"/>
      </a:defRPr>
    </a:lvl3pPr>
    <a:lvl4pPr marL="1371600" algn="l" defTabSz="457200" rtl="0" eaLnBrk="0" fontAlgn="base" hangingPunct="0">
      <a:spcBef>
        <a:spcPct val="30000"/>
      </a:spcBef>
      <a:spcAft>
        <a:spcPct val="0"/>
      </a:spcAft>
      <a:defRPr sz="1200" b="0" i="0" kern="1200">
        <a:solidFill>
          <a:schemeClr val="tx1"/>
        </a:solidFill>
        <a:latin typeface="Century Gothic" panose="020B0502020202020204" pitchFamily="34" charset="0"/>
        <a:ea typeface="Geneva" pitchFamily="-109" charset="0"/>
        <a:cs typeface="Geneva" pitchFamily="-109" charset="0"/>
      </a:defRPr>
    </a:lvl4pPr>
    <a:lvl5pPr marL="1828800" algn="l" defTabSz="457200" rtl="0" eaLnBrk="0" fontAlgn="base" hangingPunct="0">
      <a:spcBef>
        <a:spcPct val="30000"/>
      </a:spcBef>
      <a:spcAft>
        <a:spcPct val="0"/>
      </a:spcAft>
      <a:defRPr sz="1200" b="0" i="0" kern="1200">
        <a:solidFill>
          <a:schemeClr val="tx1"/>
        </a:solidFill>
        <a:latin typeface="Century Gothic" panose="020B0502020202020204" pitchFamily="34" charset="0"/>
        <a:ea typeface="Geneva" pitchFamily="-109" charset="0"/>
        <a:cs typeface="Geneva" pitchFamily="-109" charset="0"/>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https://ash.org.uk/information-and-resources/fact-sheets/statistical/use-of-e-cigarettes-among-young-people-in-great-britain-2022" TargetMode="External"/><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s://pubmed.ncbi.nlm.nih.gov/32449933/" TargetMode="External"/><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s://www.gov.uk/government/publications/e-cigarettes-an-evidence-update" TargetMode="External"/><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7500" lnSpcReduction="20000"/>
          </a:bodyPr>
          <a:lstStyle/>
          <a:p>
            <a:r>
              <a:rPr lang="en-GB" sz="1200" b="1" dirty="0">
                <a:effectLst/>
                <a:latin typeface="Arial" panose="020B0604020202020204" pitchFamily="34" charset="0"/>
                <a:ea typeface="Times New Roman" panose="02020603050405020304" pitchFamily="18" charset="0"/>
                <a:cs typeface="Arial" panose="020B0604020202020204" pitchFamily="34" charset="0"/>
              </a:rPr>
              <a:t>What it is</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US" sz="1200" dirty="0">
                <a:effectLst/>
                <a:latin typeface="Arial" panose="020B0604020202020204" pitchFamily="34" charset="0"/>
                <a:ea typeface="Times New Roman" panose="02020603050405020304" pitchFamily="18" charset="0"/>
                <a:cs typeface="Arial" panose="020B0604020202020204" pitchFamily="34" charset="0"/>
              </a:rPr>
              <a:t>Vapes (also known as electronic cigarettes or e-cigarettes)</a:t>
            </a:r>
            <a:r>
              <a:rPr lang="en-CA" sz="1200" dirty="0">
                <a:effectLst/>
                <a:latin typeface="Arial" panose="020B0604020202020204" pitchFamily="34" charset="0"/>
                <a:ea typeface="Times New Roman" panose="02020603050405020304" pitchFamily="18" charset="0"/>
                <a:cs typeface="Arial" panose="020B0604020202020204" pitchFamily="34" charset="0"/>
              </a:rPr>
              <a:t> are devices that allow users to inhale nicotine in a vapour rather than smoke. They work by heating and vaporising a solution that typically contains nicotine, propylene glycol and/or vegetable glycerine, and flavourings. Using an e-cigarette is known as vaping.</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342900" lvl="0" indent="-342900">
              <a:buSzPts val="1400"/>
              <a:buFont typeface="Symbol" panose="05050102010706020507" pitchFamily="18" charset="2"/>
              <a:buChar char=""/>
              <a:tabLst>
                <a:tab pos="457200" algn="l"/>
              </a:tabLst>
            </a:pPr>
            <a:r>
              <a:rPr lang="en-US" sz="1200" dirty="0">
                <a:effectLst/>
                <a:latin typeface="Arial" panose="020B0604020202020204" pitchFamily="34" charset="0"/>
                <a:ea typeface="Times New Roman" panose="02020603050405020304" pitchFamily="18" charset="0"/>
                <a:cs typeface="Arial" panose="020B0604020202020204" pitchFamily="34" charset="0"/>
              </a:rPr>
              <a:t>While there are hundreds of vaping devices available, they all work in a similar manner: they essentially consist of a mouthpiece, a cartridge or tank where the vape-liquid is placed, a heating element which creates the vapour, and a battery.</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342900" lvl="0" indent="-342900">
              <a:buSzPts val="1400"/>
              <a:buFont typeface="Symbol" panose="05050102010706020507" pitchFamily="18" charset="2"/>
              <a:buChar char=""/>
              <a:tabLst>
                <a:tab pos="457200" algn="l"/>
              </a:tabLst>
            </a:pPr>
            <a:r>
              <a:rPr lang="en-US" sz="1200" dirty="0">
                <a:effectLst/>
                <a:latin typeface="Arial" panose="020B0604020202020204" pitchFamily="34" charset="0"/>
                <a:ea typeface="Times New Roman" panose="02020603050405020304" pitchFamily="18" charset="0"/>
                <a:cs typeface="Arial" panose="020B0604020202020204" pitchFamily="34" charset="0"/>
              </a:rPr>
              <a:t>There are a wide variety of vaping devices and vape solution flavours available.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342900" lvl="0" indent="-342900">
              <a:buSzPts val="1400"/>
              <a:buFont typeface="Symbol" panose="05050102010706020507" pitchFamily="18" charset="2"/>
              <a:buChar char=""/>
              <a:tabLst>
                <a:tab pos="457200" algn="l"/>
              </a:tabLst>
            </a:pPr>
            <a:r>
              <a:rPr lang="en-US" sz="1200" dirty="0">
                <a:effectLst/>
                <a:latin typeface="Arial" panose="020B0604020202020204" pitchFamily="34" charset="0"/>
                <a:ea typeface="Times New Roman" panose="02020603050405020304" pitchFamily="18" charset="0"/>
                <a:cs typeface="Arial" panose="020B0604020202020204" pitchFamily="34" charset="0"/>
              </a:rPr>
              <a:t>Importantly, unlike cigarettes, </a:t>
            </a:r>
            <a:r>
              <a:rPr lang="en-CA" sz="1200" dirty="0">
                <a:effectLst/>
                <a:latin typeface="Arial" panose="020B0604020202020204" pitchFamily="34" charset="0"/>
                <a:ea typeface="Times New Roman" panose="02020603050405020304" pitchFamily="18" charset="0"/>
                <a:cs typeface="Arial" panose="020B0604020202020204" pitchFamily="34" charset="0"/>
              </a:rPr>
              <a:t>vapes do not burn tobacco and do not produce tar or carbon monoxide, two of the most damaging elements in tobacco smoke.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457200"/>
            <a:r>
              <a:rPr lang="en-CA" sz="1200" dirty="0">
                <a:effectLst/>
                <a:latin typeface="Arial" panose="020B0604020202020204" pitchFamily="34" charset="0"/>
                <a:ea typeface="Times New Roman" panose="02020603050405020304" pitchFamily="18" charset="0"/>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GB" sz="1200" b="1" dirty="0">
                <a:effectLst/>
                <a:latin typeface="Arial" panose="020B0604020202020204" pitchFamily="34" charset="0"/>
                <a:ea typeface="Times New Roman" panose="02020603050405020304" pitchFamily="18" charset="0"/>
                <a:cs typeface="Arial" panose="020B0604020202020204" pitchFamily="34" charset="0"/>
              </a:rPr>
              <a:t>How it works</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342900" lvl="0" indent="-342900">
              <a:buSzPts val="1400"/>
              <a:buFont typeface="Symbol" panose="05050102010706020507" pitchFamily="18" charset="2"/>
              <a:buChar char=""/>
              <a:tabLst>
                <a:tab pos="457200" algn="l"/>
              </a:tabLst>
            </a:pPr>
            <a:r>
              <a:rPr lang="en-US" sz="1200" dirty="0">
                <a:effectLst/>
                <a:latin typeface="Arial" panose="020B0604020202020204" pitchFamily="34" charset="0"/>
                <a:ea typeface="Times New Roman" panose="02020603050405020304" pitchFamily="18" charset="0"/>
                <a:cs typeface="Arial" panose="020B0604020202020204" pitchFamily="34" charset="0"/>
              </a:rPr>
              <a:t>The vaping solution is inhaled and as such delivers nicotine more rapidly when compared to NRT (as inhaling nicotine delivers it more rapidly to the brain when compared to delivery via the blood system which is how NRT works), which many smokers find appealing.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342900" lvl="0" indent="-342900">
              <a:buSzPts val="1400"/>
              <a:buFont typeface="Symbol" panose="05050102010706020507" pitchFamily="18" charset="2"/>
              <a:buChar char=""/>
              <a:tabLst>
                <a:tab pos="457200" algn="l"/>
              </a:tabLst>
            </a:pPr>
            <a:r>
              <a:rPr lang="en-US" sz="1200" dirty="0">
                <a:effectLst/>
                <a:latin typeface="Arial" panose="020B0604020202020204" pitchFamily="34" charset="0"/>
                <a:ea typeface="Times New Roman" panose="02020603050405020304" pitchFamily="18" charset="0"/>
                <a:cs typeface="Arial" panose="020B0604020202020204" pitchFamily="34" charset="0"/>
              </a:rPr>
              <a:t>Some devices have a light-emitting diode on the end to simulate the glow of a burning cigarette.</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457200"/>
            <a:r>
              <a:rPr lang="en-CA" sz="1200" dirty="0">
                <a:effectLst/>
                <a:latin typeface="Arial" panose="020B0604020202020204" pitchFamily="34" charset="0"/>
                <a:ea typeface="Times New Roman" panose="02020603050405020304" pitchFamily="18" charset="0"/>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GB" sz="1200" b="1" dirty="0">
                <a:effectLst/>
                <a:latin typeface="Arial" panose="020B0604020202020204" pitchFamily="34" charset="0"/>
                <a:ea typeface="Times New Roman" panose="02020603050405020304" pitchFamily="18" charset="0"/>
                <a:cs typeface="Arial" panose="020B0604020202020204" pitchFamily="34" charset="0"/>
              </a:rPr>
              <a:t>How it is used</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342900" lvl="0" indent="-342900">
              <a:buSzPts val="1400"/>
              <a:buFont typeface="Symbol" panose="05050102010706020507" pitchFamily="18" charset="2"/>
              <a:buChar char=""/>
            </a:pPr>
            <a:r>
              <a:rPr lang="en-US" sz="1200" dirty="0">
                <a:effectLst/>
                <a:latin typeface="Arial" panose="020B0604020202020204" pitchFamily="34" charset="0"/>
                <a:ea typeface="Times New Roman" panose="02020603050405020304" pitchFamily="18" charset="0"/>
                <a:cs typeface="Arial" panose="020B0604020202020204" pitchFamily="34" charset="0"/>
              </a:rPr>
              <a:t>Used regularly throughout the day and when cravings occur.</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342900" lvl="0" indent="-342900">
              <a:buSzPts val="1400"/>
              <a:buFont typeface="Symbol" panose="05050102010706020507" pitchFamily="18" charset="2"/>
              <a:buChar char=""/>
            </a:pPr>
            <a:r>
              <a:rPr lang="en-US" sz="1200" dirty="0">
                <a:effectLst/>
                <a:latin typeface="Arial" panose="020B0604020202020204" pitchFamily="34" charset="0"/>
                <a:ea typeface="Times New Roman" panose="02020603050405020304" pitchFamily="18" charset="0"/>
                <a:cs typeface="Arial" panose="020B0604020202020204" pitchFamily="34" charset="0"/>
              </a:rPr>
              <a:t>Nicotine-containing vapes are recommended.</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342900" lvl="0" indent="-342900">
              <a:buSzPts val="1400"/>
              <a:buFont typeface="Symbol" panose="05050102010706020507" pitchFamily="18" charset="2"/>
              <a:buChar char=""/>
            </a:pPr>
            <a:r>
              <a:rPr lang="en-US" sz="1200" dirty="0">
                <a:effectLst/>
                <a:latin typeface="Arial" panose="020B0604020202020204" pitchFamily="34" charset="0"/>
                <a:ea typeface="Times New Roman" panose="02020603050405020304" pitchFamily="18" charset="0"/>
                <a:cs typeface="Arial" panose="020B0604020202020204" pitchFamily="34" charset="0"/>
              </a:rPr>
              <a:t>More frequent puffing (“grazing”) compared to smoking cigarettes.</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US" sz="1200" dirty="0">
                <a:effectLst/>
                <a:latin typeface="Arial" panose="020B0604020202020204" pitchFamily="34" charset="0"/>
                <a:ea typeface="Times New Roman" panose="02020603050405020304" pitchFamily="18" charset="0"/>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GB" sz="1200" b="1" dirty="0">
                <a:effectLst/>
                <a:latin typeface="Arial" panose="020B0604020202020204" pitchFamily="34" charset="0"/>
                <a:ea typeface="Times New Roman" panose="02020603050405020304" pitchFamily="18" charset="0"/>
                <a:cs typeface="Arial" panose="020B0604020202020204" pitchFamily="34" charset="0"/>
              </a:rPr>
              <a:t>Sources:</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342900" lvl="0" indent="-342900">
              <a:buSzPts val="1400"/>
              <a:buFont typeface="Symbol" panose="05050102010706020507" pitchFamily="18" charset="2"/>
              <a:buChar char=""/>
            </a:pPr>
            <a:r>
              <a:rPr lang="en-GB" sz="1200" dirty="0">
                <a:effectLst/>
                <a:latin typeface="Arial" panose="020B0604020202020204" pitchFamily="34" charset="0"/>
                <a:ea typeface="Times New Roman" panose="02020603050405020304" pitchFamily="18" charset="0"/>
                <a:cs typeface="Arial" panose="020B0604020202020204" pitchFamily="34" charset="0"/>
              </a:rPr>
              <a:t>Action on Smoking and Health. ASH Fact Sheet on the use of electronic cigarettes among adults in Great Britain 2022 </a:t>
            </a:r>
            <a:r>
              <a:rPr lang="en-GB" sz="1200" u="sng" dirty="0">
                <a:solidFill>
                  <a:srgbClr val="0563C1"/>
                </a:solidFill>
                <a:effectLst/>
                <a:latin typeface="Arial" panose="020B0604020202020204" pitchFamily="34" charset="0"/>
                <a:ea typeface="Times New Roman" panose="02020603050405020304" pitchFamily="18" charset="0"/>
                <a:cs typeface="Arial" panose="020B0604020202020204" pitchFamily="34" charset="0"/>
                <a:hlinkClick r:id="rId3"/>
              </a:rPr>
              <a:t>https://ash.org.uk/information-and-resources/fact-sheets/statistical/use-of-e-cigarettes-among-young-people-in-great-britain-2022</a:t>
            </a:r>
            <a:r>
              <a:rPr lang="en-GB" sz="1200" dirty="0">
                <a:effectLst/>
                <a:latin typeface="Arial" panose="020B0604020202020204" pitchFamily="34" charset="0"/>
                <a:ea typeface="Times New Roman" panose="02020603050405020304" pitchFamily="18" charset="0"/>
                <a:cs typeface="Arial" panose="020B0604020202020204" pitchFamily="34" charset="0"/>
              </a:rPr>
              <a:t> </a:t>
            </a:r>
          </a:p>
          <a:p>
            <a:pPr marL="342900" lvl="0" indent="-342900">
              <a:buSzPts val="1400"/>
              <a:buFont typeface="Symbol" panose="05050102010706020507" pitchFamily="18" charset="2"/>
              <a:buChar char=""/>
            </a:pPr>
            <a:r>
              <a:rPr lang="en-GB" sz="1200" dirty="0">
                <a:effectLst/>
                <a:latin typeface="Arial" panose="020B0604020202020204" pitchFamily="34" charset="0"/>
                <a:ea typeface="Times New Roman" panose="02020603050405020304" pitchFamily="18" charset="0"/>
                <a:cs typeface="Arial" panose="020B0604020202020204" pitchFamily="34" charset="0"/>
              </a:rPr>
              <a:t>Farsalinos, K. E. et al. Impact of flavour variability on electronic cigarette use experience: an internet survey. Int. J. Environ. Res. Public. Health 10, 727282 (2013).</a:t>
            </a:r>
          </a:p>
          <a:p>
            <a:pPr marL="171450" indent="-171450" eaLnBrk="1" hangingPunct="1">
              <a:buFont typeface="Arial" panose="020B0604020202020204" pitchFamily="34" charset="0"/>
              <a:buChar char="•"/>
            </a:pPr>
            <a:endParaRPr lang="en-GB" altLang="en-US" sz="120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2</a:t>
            </a:fld>
            <a:endParaRPr lang="en-US" dirty="0"/>
          </a:p>
        </p:txBody>
      </p:sp>
    </p:spTree>
    <p:extLst>
      <p:ext uri="{BB962C8B-B14F-4D97-AF65-F5344CB8AC3E}">
        <p14:creationId xmlns:p14="http://schemas.microsoft.com/office/powerpoint/2010/main" val="91667903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F099570-981B-1F69-2300-E5BE48F799B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F79AB32-9FA6-BCCC-66EE-14EBB5B7590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3C16109-6F27-6C1B-2B6D-BEA16977525C}"/>
              </a:ext>
            </a:extLst>
          </p:cNvPr>
          <p:cNvSpPr>
            <a:spLocks noGrp="1"/>
          </p:cNvSpPr>
          <p:nvPr>
            <p:ph type="body" idx="1"/>
          </p:nvPr>
        </p:nvSpPr>
        <p:spPr/>
        <p:txBody>
          <a:bodyPr>
            <a:normAutofit/>
          </a:bodyPr>
          <a:lstStyle/>
          <a:p>
            <a:r>
              <a:rPr lang="en-US" dirty="0"/>
              <a:t>This is an example of how we might discuss vaping with patients. </a:t>
            </a:r>
            <a:endParaRPr lang="en-CA" dirty="0"/>
          </a:p>
          <a:p>
            <a:br>
              <a:rPr lang="en-CA" sz="1200" dirty="0">
                <a:latin typeface="Arial" panose="020B0604020202020204" pitchFamily="34" charset="0"/>
                <a:cs typeface="Arial" panose="020B0604020202020204" pitchFamily="34" charset="0"/>
              </a:rPr>
            </a:br>
            <a:endParaRPr lang="en-US" sz="1200">
              <a:latin typeface="Arial" panose="020B0604020202020204" pitchFamily="34" charset="0"/>
              <a:cs typeface="Arial" panose="020B0604020202020204" pitchFamily="34" charset="0"/>
            </a:endParaRPr>
          </a:p>
        </p:txBody>
      </p:sp>
      <p:sp>
        <p:nvSpPr>
          <p:cNvPr id="4" name="Slide Number Placeholder 3">
            <a:extLst>
              <a:ext uri="{FF2B5EF4-FFF2-40B4-BE49-F238E27FC236}">
                <a16:creationId xmlns:a16="http://schemas.microsoft.com/office/drawing/2014/main" id="{0E2DE915-C798-5F0C-05D2-8C4A8AC6AEF5}"/>
              </a:ext>
            </a:extLst>
          </p:cNvPr>
          <p:cNvSpPr>
            <a:spLocks noGrp="1"/>
          </p:cNvSpPr>
          <p:nvPr>
            <p:ph type="sldNum" sz="quarter" idx="5"/>
          </p:nvPr>
        </p:nvSpPr>
        <p:spPr/>
        <p:txBody>
          <a:bodyPr/>
          <a:lstStyle/>
          <a:p>
            <a:pPr>
              <a:defRPr/>
            </a:pPr>
            <a:fld id="{242A2382-4541-B845-B6D5-E8B5A330E247}" type="slidenum">
              <a:rPr lang="en-US" smtClean="0"/>
              <a:pPr>
                <a:defRPr/>
              </a:pPr>
              <a:t>12</a:t>
            </a:fld>
            <a:endParaRPr lang="en-US" dirty="0"/>
          </a:p>
        </p:txBody>
      </p:sp>
    </p:spTree>
    <p:extLst>
      <p:ext uri="{BB962C8B-B14F-4D97-AF65-F5344CB8AC3E}">
        <p14:creationId xmlns:p14="http://schemas.microsoft.com/office/powerpoint/2010/main" val="269950606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47500" lnSpcReduction="20000"/>
          </a:bodyPr>
          <a:lstStyle/>
          <a:p>
            <a:r>
              <a:rPr lang="en-US" sz="1200" b="1" dirty="0">
                <a:effectLst/>
                <a:latin typeface="Arial" panose="020B0604020202020204" pitchFamily="34" charset="0"/>
                <a:ea typeface="Times New Roman" panose="02020603050405020304" pitchFamily="18" charset="0"/>
                <a:cs typeface="Arial" panose="020B0604020202020204" pitchFamily="34" charset="0"/>
              </a:rPr>
              <a:t>Which vape should I start with?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CA" sz="1200" dirty="0">
                <a:effectLst/>
                <a:latin typeface="Arial" panose="020B0604020202020204" pitchFamily="34" charset="0"/>
                <a:ea typeface="Times New Roman" panose="02020603050405020304" pitchFamily="18" charset="0"/>
                <a:cs typeface="Arial" panose="020B0604020202020204" pitchFamily="34" charset="0"/>
              </a:rPr>
              <a:t>Given the number of different devices that are available patients may ask about the best vaping device to use. Costs may be one factor to consider. The short answer is that tanks, pods or disposables are all good options. You may wish to explain how each device works briefly and assess what option might best suit the individual.</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CA" sz="1200" dirty="0">
                <a:effectLst/>
                <a:latin typeface="Arial" panose="020B0604020202020204" pitchFamily="34" charset="0"/>
                <a:ea typeface="Times New Roman" panose="02020603050405020304" pitchFamily="18" charset="0"/>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CA" sz="1200" dirty="0">
                <a:effectLst/>
                <a:latin typeface="Arial" panose="020B0604020202020204" pitchFamily="34" charset="0"/>
                <a:ea typeface="Times New Roman" panose="02020603050405020304" pitchFamily="18" charset="0"/>
                <a:cs typeface="Arial" panose="020B0604020202020204" pitchFamily="34" charset="0"/>
              </a:rPr>
              <a:t>A rechargeable vape with a refillable tank that delivers nicotine is cheaper than a disposable model and is likely to be more economical.</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CA" sz="1200" i="1" dirty="0">
                <a:effectLst/>
                <a:latin typeface="Arial" panose="020B0604020202020204" pitchFamily="34" charset="0"/>
                <a:ea typeface="Times New Roman" panose="02020603050405020304" pitchFamily="18" charset="0"/>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CA" sz="1200" dirty="0">
                <a:effectLst/>
                <a:latin typeface="Arial" panose="020B0604020202020204" pitchFamily="34" charset="0"/>
                <a:ea typeface="Times New Roman" panose="02020603050405020304" pitchFamily="18" charset="0"/>
                <a:cs typeface="Arial" panose="020B0604020202020204" pitchFamily="34" charset="0"/>
              </a:rPr>
              <a:t>Selecting a device is really about the right strength liquid and a device that the person can manage and meets their preferences. You may wish to recommend a tank to new users, but if filling is an issue, and the person can afford them, pods or disposables could be just as good, and disposables can be handy if their tank has run out of charge.</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CA" sz="1200" dirty="0">
                <a:effectLst/>
                <a:latin typeface="Arial" panose="020B0604020202020204" pitchFamily="34" charset="0"/>
                <a:ea typeface="Times New Roman" panose="02020603050405020304" pitchFamily="18" charset="0"/>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CA" sz="1200" dirty="0">
                <a:effectLst/>
                <a:latin typeface="Arial" panose="020B0604020202020204" pitchFamily="34" charset="0"/>
                <a:ea typeface="Times New Roman" panose="02020603050405020304" pitchFamily="18" charset="0"/>
                <a:cs typeface="Arial" panose="020B0604020202020204" pitchFamily="34" charset="0"/>
              </a:rPr>
              <a:t>A specialist vape shop will be a helpful source of information for patients and an opportunity to get to learn more about (and see and hold) available devices.</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US" sz="1200" b="1" dirty="0">
                <a:effectLst/>
                <a:latin typeface="Arial" panose="020B0604020202020204" pitchFamily="34" charset="0"/>
                <a:ea typeface="Times New Roman" panose="02020603050405020304" pitchFamily="18" charset="0"/>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US" sz="1200" b="1" dirty="0">
                <a:effectLst/>
                <a:latin typeface="Arial" panose="020B0604020202020204" pitchFamily="34" charset="0"/>
                <a:ea typeface="Times New Roman" panose="02020603050405020304" pitchFamily="18" charset="0"/>
                <a:cs typeface="Arial" panose="020B0604020202020204" pitchFamily="34" charset="0"/>
              </a:rPr>
              <a:t>I don’t know what strength to start on</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GB" sz="1200" dirty="0">
                <a:effectLst/>
                <a:latin typeface="Arial" panose="020B0604020202020204" pitchFamily="34" charset="0"/>
                <a:ea typeface="Times New Roman" panose="02020603050405020304" pitchFamily="18" charset="0"/>
                <a:cs typeface="Arial" panose="020B0604020202020204" pitchFamily="34" charset="0"/>
              </a:rPr>
              <a:t>It’s important for patients to use the right amount on nicotine to manage withdrawal symptoms and urges to smoke. How much nicotine someone will require will depend upon how much nicotine they were getting from their cigarettes. How much nicotine they get from the e-liquid they choose will depend upon the nicotine concentration in the e-liquid that they use and the type of vape they use and how they use it. </a:t>
            </a:r>
          </a:p>
          <a:p>
            <a:r>
              <a:rPr lang="en-GB" sz="1200" dirty="0">
                <a:effectLst/>
                <a:latin typeface="Arial" panose="020B0604020202020204" pitchFamily="34" charset="0"/>
                <a:ea typeface="Times New Roman" panose="02020603050405020304" pitchFamily="18" charset="0"/>
                <a:cs typeface="Arial" panose="020B0604020202020204" pitchFamily="34" charset="0"/>
              </a:rPr>
              <a:t> </a:t>
            </a:r>
          </a:p>
          <a:p>
            <a:r>
              <a:rPr lang="en-GB" sz="1200" dirty="0">
                <a:effectLst/>
                <a:latin typeface="Arial" panose="020B0604020202020204" pitchFamily="34" charset="0"/>
                <a:ea typeface="Times New Roman" panose="02020603050405020304" pitchFamily="18" charset="0"/>
                <a:cs typeface="Arial" panose="020B0604020202020204" pitchFamily="34" charset="0"/>
              </a:rPr>
              <a:t>Experimentation is recommended in order to find the strength that controls withdrawal symptoms and urges to smoke. The amount of nicotine can be reduced after the first 4-6 weeks of use or maintained. </a:t>
            </a:r>
          </a:p>
          <a:p>
            <a:r>
              <a:rPr lang="en-CA" sz="1200" dirty="0">
                <a:effectLst/>
                <a:latin typeface="Arial" panose="020B0604020202020204" pitchFamily="34" charset="0"/>
                <a:ea typeface="Times New Roman" panose="02020603050405020304" pitchFamily="18" charset="0"/>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GB" sz="1200" dirty="0">
                <a:effectLst/>
                <a:latin typeface="Arial" panose="020B0604020202020204" pitchFamily="34" charset="0"/>
                <a:ea typeface="Times New Roman" panose="02020603050405020304" pitchFamily="18" charset="0"/>
                <a:cs typeface="Arial" panose="020B0604020202020204" pitchFamily="34" charset="0"/>
              </a:rPr>
              <a:t>Nicotine ‘overdose’ is not common and is akin to the feeling that smokers get when they ‘smoke too much’ or smoke ‘stronger cigarettes’: nausea, tremor, increased heart rate, sweating, headache, but we don’t want to frighten people about nicotine. </a:t>
            </a:r>
          </a:p>
          <a:p>
            <a:r>
              <a:rPr lang="en-US" sz="1200" b="1" dirty="0">
                <a:effectLst/>
                <a:latin typeface="Arial" panose="020B0604020202020204" pitchFamily="34" charset="0"/>
                <a:ea typeface="Times New Roman" panose="02020603050405020304" pitchFamily="18" charset="0"/>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US" sz="1200" b="1" dirty="0">
                <a:effectLst/>
                <a:latin typeface="Arial" panose="020B0604020202020204" pitchFamily="34" charset="0"/>
                <a:ea typeface="Times New Roman" panose="02020603050405020304" pitchFamily="18" charset="0"/>
                <a:cs typeface="Arial" panose="020B0604020202020204" pitchFamily="34" charset="0"/>
              </a:rPr>
              <a:t>My mouth is so dry!</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US" sz="1200" dirty="0">
                <a:effectLst/>
                <a:latin typeface="Arial" panose="020B0604020202020204" pitchFamily="34" charset="0"/>
                <a:ea typeface="Times New Roman" panose="02020603050405020304" pitchFamily="18" charset="0"/>
                <a:cs typeface="Arial" panose="020B0604020202020204" pitchFamily="34" charset="0"/>
              </a:rPr>
              <a:t>Throat irritation and dry mouth are common, drinking water will help.</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US" sz="1200" b="1" dirty="0">
                <a:effectLst/>
                <a:latin typeface="Arial" panose="020B0604020202020204" pitchFamily="34" charset="0"/>
                <a:ea typeface="Times New Roman" panose="02020603050405020304" pitchFamily="18" charset="0"/>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US" sz="1200" b="1" dirty="0">
                <a:effectLst/>
                <a:latin typeface="Arial" panose="020B0604020202020204" pitchFamily="34" charset="0"/>
                <a:ea typeface="Times New Roman" panose="02020603050405020304" pitchFamily="18" charset="0"/>
                <a:cs typeface="Arial" panose="020B0604020202020204" pitchFamily="34" charset="0"/>
              </a:rPr>
              <a:t>I’m using my vape more than when I smoked</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GB" sz="1200" dirty="0">
                <a:effectLst/>
                <a:latin typeface="Arial" panose="020B0604020202020204" pitchFamily="34" charset="0"/>
                <a:ea typeface="Times New Roman" panose="02020603050405020304" pitchFamily="18" charset="0"/>
                <a:cs typeface="Arial" panose="020B0604020202020204" pitchFamily="34" charset="0"/>
              </a:rPr>
              <a:t>The frequency of vape use is likely to be different to the frequency at which people smoke cigarettes, mainly due to a change in the amount of nicotine consumed, and the speed at which it is delivered to the brain.</a:t>
            </a:r>
          </a:p>
          <a:p>
            <a:br>
              <a:rPr lang="en-GB" sz="1200" dirty="0">
                <a:effectLst/>
                <a:latin typeface="Arial" panose="020B0604020202020204" pitchFamily="34" charset="0"/>
                <a:ea typeface="Times New Roman" panose="02020603050405020304" pitchFamily="18" charset="0"/>
                <a:cs typeface="Arial" panose="020B0604020202020204" pitchFamily="34" charset="0"/>
              </a:rPr>
            </a:br>
            <a:r>
              <a:rPr lang="en-GB" sz="1200" dirty="0">
                <a:effectLst/>
                <a:latin typeface="Arial" panose="020B0604020202020204" pitchFamily="34" charset="0"/>
                <a:ea typeface="Times New Roman" panose="02020603050405020304" pitchFamily="18" charset="0"/>
                <a:cs typeface="Arial" panose="020B0604020202020204" pitchFamily="34" charset="0"/>
              </a:rPr>
              <a:t>While smokers ‘binge on nicotine’, vapers ‘graze on nicotine’: rather than smoking a cigarette every hour or so for 10 minutes, people will often find themselves regularly taking a few puffs on their vape.</a:t>
            </a:r>
          </a:p>
          <a:p>
            <a:r>
              <a:rPr lang="en-CA" sz="1200" b="1" dirty="0">
                <a:effectLst/>
                <a:latin typeface="Arial" panose="020B0604020202020204" pitchFamily="34" charset="0"/>
                <a:ea typeface="Times New Roman" panose="02020603050405020304" pitchFamily="18" charset="0"/>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US" sz="1200" b="1" dirty="0">
                <a:effectLst/>
                <a:latin typeface="Arial" panose="020B0604020202020204" pitchFamily="34" charset="0"/>
                <a:ea typeface="Times New Roman" panose="02020603050405020304" pitchFamily="18" charset="0"/>
                <a:cs typeface="Arial" panose="020B0604020202020204" pitchFamily="34" charset="0"/>
              </a:rPr>
              <a:t>I don’t like all the ‘smoke’</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US" sz="1200" dirty="0">
                <a:effectLst/>
                <a:latin typeface="Arial" panose="020B0604020202020204" pitchFamily="34" charset="0"/>
                <a:ea typeface="Times New Roman" panose="02020603050405020304" pitchFamily="18" charset="0"/>
                <a:cs typeface="Arial" panose="020B0604020202020204" pitchFamily="34" charset="0"/>
              </a:rPr>
              <a:t>The amount of vapour is associated with technique; the amount of vapour can be reduced by taking little puffs. Explain and ensure the patient understands the difference between smoke and vapour.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US" sz="1200" dirty="0">
                <a:effectLst/>
                <a:latin typeface="Arial" panose="020B0604020202020204" pitchFamily="34" charset="0"/>
                <a:ea typeface="Times New Roman" panose="02020603050405020304" pitchFamily="18" charset="0"/>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US" sz="1200" dirty="0">
                <a:effectLst/>
                <a:latin typeface="Arial" panose="020B0604020202020204" pitchFamily="34" charset="0"/>
                <a:ea typeface="Times New Roman" panose="02020603050405020304" pitchFamily="18" charset="0"/>
                <a:cs typeface="Arial" panose="020B0604020202020204" pitchFamily="34" charset="0"/>
              </a:rPr>
              <a:t>In contrast to this statement, some people like to see the vapour on exhale because it feels more like smoking.</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eaLnBrk="1" hangingPunct="1">
              <a:spcBef>
                <a:spcPct val="0"/>
              </a:spcBef>
            </a:pPr>
            <a:endParaRPr lang="en-GB" sz="1200" b="0" i="0" kern="1200" dirty="0">
              <a:solidFill>
                <a:schemeClr val="tx1"/>
              </a:solidFill>
              <a:effectLst/>
              <a:latin typeface="Arial" panose="020B0604020202020204" pitchFamily="34" charset="0"/>
              <a:ea typeface="Geneva" pitchFamily="-109"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14</a:t>
            </a:fld>
            <a:endParaRPr lang="en-US" dirty="0"/>
          </a:p>
        </p:txBody>
      </p:sp>
    </p:spTree>
    <p:extLst>
      <p:ext uri="{BB962C8B-B14F-4D97-AF65-F5344CB8AC3E}">
        <p14:creationId xmlns:p14="http://schemas.microsoft.com/office/powerpoint/2010/main" val="316026350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latin typeface="+mn-lt"/>
                <a:ea typeface="Geneva" pitchFamily="-109" charset="0"/>
                <a:cs typeface="Geneva" pitchFamily="-109" charset="0"/>
              </a:rPr>
              <a:t>[Read out the summary points.]</a:t>
            </a:r>
            <a:endParaRPr lang="en-US" dirty="0"/>
          </a:p>
          <a:p>
            <a:endParaRPr lang="en-US" dirty="0"/>
          </a:p>
        </p:txBody>
      </p:sp>
      <p:sp>
        <p:nvSpPr>
          <p:cNvPr id="4" name="Slide Number Placeholder 3"/>
          <p:cNvSpPr>
            <a:spLocks noGrp="1"/>
          </p:cNvSpPr>
          <p:nvPr>
            <p:ph type="sldNum" sz="quarter" idx="10"/>
          </p:nvPr>
        </p:nvSpPr>
        <p:spPr/>
        <p:txBody>
          <a:bodyPr/>
          <a:lstStyle/>
          <a:p>
            <a:fld id="{6DC4B217-821A-0B40-AC27-5C631E22CC1E}" type="slidenum">
              <a:rPr lang="en-US" smtClean="0"/>
              <a:t>15</a:t>
            </a:fld>
            <a:endParaRPr lang="en-US" dirty="0"/>
          </a:p>
        </p:txBody>
      </p:sp>
    </p:spTree>
    <p:extLst>
      <p:ext uri="{BB962C8B-B14F-4D97-AF65-F5344CB8AC3E}">
        <p14:creationId xmlns:p14="http://schemas.microsoft.com/office/powerpoint/2010/main" val="24755099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570968D-B8B2-FD20-CCEF-E71A69A5584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1C48EE3-F4A6-79EE-4D6A-2C8BB93820E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8D59E22-5E91-258B-ECF0-1A7550C34CC9}"/>
              </a:ext>
            </a:extLst>
          </p:cNvPr>
          <p:cNvSpPr>
            <a:spLocks noGrp="1"/>
          </p:cNvSpPr>
          <p:nvPr>
            <p:ph type="body" idx="1"/>
          </p:nvPr>
        </p:nvSpPr>
        <p:spPr/>
        <p:txBody>
          <a:bodyPr/>
          <a:lstStyle/>
          <a:p>
            <a:pPr eaLnBrk="1" hangingPunct="1">
              <a:buClr>
                <a:schemeClr val="accent5"/>
              </a:buClr>
              <a:buSzPct val="80000"/>
              <a:buFont typeface="Wingdings" charset="2"/>
              <a:buChar char="v"/>
            </a:pPr>
            <a:r>
              <a:rPr lang="en-US" sz="1200" dirty="0">
                <a:solidFill>
                  <a:schemeClr val="accent4">
                    <a:lumMod val="75000"/>
                    <a:lumOff val="25000"/>
                  </a:schemeClr>
                </a:solidFill>
                <a:latin typeface="Arial" panose="020B0604020202020204" pitchFamily="34" charset="0"/>
                <a:cs typeface="Arial" panose="020B0604020202020204" pitchFamily="34" charset="0"/>
              </a:rPr>
              <a:t>All inpatients who smoke should be provided with medication to support a quit attempt or temporary abstinence</a:t>
            </a:r>
          </a:p>
          <a:p>
            <a:pPr eaLnBrk="1" hangingPunct="1">
              <a:buClr>
                <a:schemeClr val="accent5"/>
              </a:buClr>
              <a:buSzPct val="80000"/>
              <a:buFont typeface="Wingdings" charset="2"/>
              <a:buChar char="v"/>
            </a:pPr>
            <a:r>
              <a:rPr lang="en-US" sz="1200" dirty="0">
                <a:solidFill>
                  <a:schemeClr val="accent4">
                    <a:lumMod val="75000"/>
                    <a:lumOff val="25000"/>
                  </a:schemeClr>
                </a:solidFill>
                <a:latin typeface="Arial" panose="020B0604020202020204" pitchFamily="34" charset="0"/>
                <a:cs typeface="Arial" panose="020B0604020202020204" pitchFamily="34" charset="0"/>
              </a:rPr>
              <a:t>NRTs, vapes and varenicline are the most commonly used aids.</a:t>
            </a:r>
            <a:r>
              <a:rPr lang="en-US" dirty="0">
                <a:solidFill>
                  <a:schemeClr val="accent4">
                    <a:lumMod val="75000"/>
                    <a:lumOff val="25000"/>
                  </a:schemeClr>
                </a:solidFill>
                <a:latin typeface="Arial" panose="020B0604020202020204" pitchFamily="34" charset="0"/>
                <a:cs typeface="Arial" panose="020B0604020202020204" pitchFamily="34" charset="0"/>
              </a:rPr>
              <a:t> </a:t>
            </a:r>
          </a:p>
          <a:p>
            <a:pPr>
              <a:buClr>
                <a:schemeClr val="accent5"/>
              </a:buClr>
              <a:buSzPct val="80000"/>
              <a:buFont typeface="Wingdings" charset="2"/>
              <a:buChar char="v"/>
            </a:pPr>
            <a:r>
              <a:rPr lang="en-US" dirty="0">
                <a:solidFill>
                  <a:schemeClr val="accent4">
                    <a:lumMod val="75000"/>
                    <a:lumOff val="25000"/>
                  </a:schemeClr>
                </a:solidFill>
                <a:latin typeface="Arial" panose="020B0604020202020204" pitchFamily="34" charset="0"/>
                <a:cs typeface="Arial" panose="020B0604020202020204" pitchFamily="34" charset="0"/>
              </a:rPr>
              <a:t>They</a:t>
            </a:r>
            <a:r>
              <a:rPr lang="en-US" sz="1200" dirty="0">
                <a:solidFill>
                  <a:schemeClr val="accent4">
                    <a:lumMod val="75000"/>
                    <a:lumOff val="25000"/>
                  </a:schemeClr>
                </a:solidFill>
                <a:latin typeface="Arial" panose="020B0604020202020204" pitchFamily="34" charset="0"/>
                <a:cs typeface="Arial" panose="020B0604020202020204" pitchFamily="34" charset="0"/>
              </a:rPr>
              <a:t> are safe to use and there is strong evidence to support their role in increasing success with stopping.</a:t>
            </a:r>
            <a:endParaRPr lang="en-US" dirty="0">
              <a:latin typeface="Arial" panose="020B0604020202020204" pitchFamily="34" charset="0"/>
              <a:cs typeface="Arial" panose="020B0604020202020204" pitchFamily="34" charset="0"/>
            </a:endParaRPr>
          </a:p>
          <a:p>
            <a:r>
              <a:rPr lang="en-US" sz="1200" dirty="0">
                <a:solidFill>
                  <a:schemeClr val="accent4">
                    <a:lumMod val="75000"/>
                    <a:lumOff val="25000"/>
                  </a:schemeClr>
                </a:solidFill>
                <a:latin typeface="Arial" panose="020B0604020202020204" pitchFamily="34" charset="0"/>
                <a:cs typeface="Arial" panose="020B0604020202020204" pitchFamily="34" charset="0"/>
              </a:rPr>
              <a:t>Not a magic bullet! </a:t>
            </a:r>
            <a:r>
              <a:rPr lang="mr-IN" sz="1200" dirty="0">
                <a:solidFill>
                  <a:schemeClr val="accent4">
                    <a:lumMod val="75000"/>
                    <a:lumOff val="25000"/>
                  </a:schemeClr>
                </a:solidFill>
                <a:latin typeface="Arial" panose="020B0604020202020204" pitchFamily="34" charset="0"/>
              </a:rPr>
              <a:t>–</a:t>
            </a:r>
            <a:r>
              <a:rPr lang="en-US" sz="1200" dirty="0">
                <a:solidFill>
                  <a:schemeClr val="accent4">
                    <a:lumMod val="75000"/>
                    <a:lumOff val="25000"/>
                  </a:schemeClr>
                </a:solidFill>
                <a:latin typeface="Arial" panose="020B0604020202020204" pitchFamily="34" charset="0"/>
                <a:cs typeface="Arial" panose="020B0604020202020204" pitchFamily="34" charset="0"/>
              </a:rPr>
              <a:t> but assist with managing withdrawal symptoms and cravings.</a:t>
            </a:r>
          </a:p>
          <a:p>
            <a:r>
              <a:rPr lang="en-US" sz="1200" dirty="0">
                <a:solidFill>
                  <a:schemeClr val="accent4">
                    <a:lumMod val="75000"/>
                    <a:lumOff val="25000"/>
                  </a:schemeClr>
                </a:solidFill>
                <a:latin typeface="Arial" panose="020B0604020202020204" pitchFamily="34" charset="0"/>
                <a:cs typeface="Arial" panose="020B0604020202020204" pitchFamily="34" charset="0"/>
              </a:rPr>
              <a:t>They are often not used correctly.</a:t>
            </a:r>
            <a:r>
              <a:rPr lang="en-US" dirty="0">
                <a:solidFill>
                  <a:schemeClr val="accent4">
                    <a:lumMod val="75000"/>
                    <a:lumOff val="25000"/>
                  </a:schemeClr>
                </a:solidFill>
                <a:latin typeface="Arial" panose="020B0604020202020204" pitchFamily="34" charset="0"/>
                <a:cs typeface="Arial" panose="020B0604020202020204" pitchFamily="34" charset="0"/>
              </a:rPr>
              <a:t> </a:t>
            </a:r>
            <a:endParaRPr lang="en-US" sz="1200" dirty="0">
              <a:solidFill>
                <a:schemeClr val="accent4">
                  <a:lumMod val="75000"/>
                  <a:lumOff val="25000"/>
                </a:schemeClr>
              </a:solidFill>
              <a:latin typeface="Arial" panose="020B0604020202020204" pitchFamily="34" charset="0"/>
              <a:cs typeface="Arial" panose="020B0604020202020204" pitchFamily="34" charset="0"/>
            </a:endParaRPr>
          </a:p>
          <a:p>
            <a:pPr eaLnBrk="1" hangingPunct="1">
              <a:buClr>
                <a:schemeClr val="accent5"/>
              </a:buClr>
              <a:buSzPct val="80000"/>
              <a:buFont typeface="Wingdings" charset="2"/>
              <a:buChar char="v"/>
            </a:pPr>
            <a:r>
              <a:rPr lang="en-US" sz="1200" dirty="0">
                <a:solidFill>
                  <a:schemeClr val="accent4">
                    <a:lumMod val="75000"/>
                    <a:lumOff val="25000"/>
                  </a:schemeClr>
                </a:solidFill>
                <a:latin typeface="Arial" panose="020B0604020202020204" pitchFamily="34" charset="0"/>
                <a:cs typeface="Arial" panose="020B0604020202020204" pitchFamily="34" charset="0"/>
              </a:rPr>
              <a:t>Any acute side effects can for most patients be effectively managed.</a:t>
            </a:r>
          </a:p>
          <a:p>
            <a:pPr eaLnBrk="1" hangingPunct="1">
              <a:buClr>
                <a:schemeClr val="accent5"/>
              </a:buClr>
              <a:buSzPct val="80000"/>
              <a:buFont typeface="Wingdings" charset="2"/>
              <a:buChar char="v"/>
            </a:pPr>
            <a:r>
              <a:rPr lang="en-US" sz="1200" dirty="0">
                <a:solidFill>
                  <a:schemeClr val="accent4">
                    <a:lumMod val="75000"/>
                    <a:lumOff val="25000"/>
                  </a:schemeClr>
                </a:solidFill>
                <a:latin typeface="Arial" panose="020B0604020202020204" pitchFamily="34" charset="0"/>
                <a:cs typeface="Arial" panose="020B0604020202020204" pitchFamily="34" charset="0"/>
              </a:rPr>
              <a:t>Medication should be provided for at least 10-12 weeks and extend as needed to support cessation.</a:t>
            </a:r>
          </a:p>
          <a:p>
            <a:endParaRPr lang="en-US" dirty="0"/>
          </a:p>
        </p:txBody>
      </p:sp>
      <p:sp>
        <p:nvSpPr>
          <p:cNvPr id="4" name="Slide Number Placeholder 3">
            <a:extLst>
              <a:ext uri="{FF2B5EF4-FFF2-40B4-BE49-F238E27FC236}">
                <a16:creationId xmlns:a16="http://schemas.microsoft.com/office/drawing/2014/main" id="{B88E74DF-2DDD-9FE3-666C-9F0E98A39B2F}"/>
              </a:ext>
            </a:extLst>
          </p:cNvPr>
          <p:cNvSpPr>
            <a:spLocks noGrp="1"/>
          </p:cNvSpPr>
          <p:nvPr>
            <p:ph type="sldNum" sz="quarter" idx="5"/>
          </p:nvPr>
        </p:nvSpPr>
        <p:spPr/>
        <p:txBody>
          <a:bodyPr/>
          <a:lstStyle/>
          <a:p>
            <a:pPr>
              <a:defRPr/>
            </a:pPr>
            <a:fld id="{242A2382-4541-B845-B6D5-E8B5A330E247}" type="slidenum">
              <a:rPr lang="en-US" smtClean="0"/>
              <a:pPr>
                <a:defRPr/>
              </a:pPr>
              <a:t>16</a:t>
            </a:fld>
            <a:endParaRPr lang="en-US" dirty="0"/>
          </a:p>
        </p:txBody>
      </p:sp>
    </p:spTree>
    <p:extLst>
      <p:ext uri="{BB962C8B-B14F-4D97-AF65-F5344CB8AC3E}">
        <p14:creationId xmlns:p14="http://schemas.microsoft.com/office/powerpoint/2010/main" val="244941646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ltLang="en-US" sz="1200" b="1" dirty="0">
                <a:latin typeface="Arial" panose="020B0604020202020204" pitchFamily="34" charset="0"/>
                <a:cs typeface="Arial" panose="020B0604020202020204" pitchFamily="34" charset="0"/>
              </a:rPr>
              <a:t>[Invite any questions about content covered so far]</a:t>
            </a:r>
          </a:p>
          <a:p>
            <a:endParaRPr lang="en-GB" altLang="en-US" sz="1200" b="1"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17</a:t>
            </a:fld>
            <a:endParaRPr lang="en-US" dirty="0"/>
          </a:p>
        </p:txBody>
      </p:sp>
    </p:spTree>
    <p:extLst>
      <p:ext uri="{BB962C8B-B14F-4D97-AF65-F5344CB8AC3E}">
        <p14:creationId xmlns:p14="http://schemas.microsoft.com/office/powerpoint/2010/main" val="60571044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18</a:t>
            </a:fld>
            <a:endParaRPr lang="en-US"/>
          </a:p>
        </p:txBody>
      </p:sp>
    </p:spTree>
    <p:extLst>
      <p:ext uri="{BB962C8B-B14F-4D97-AF65-F5344CB8AC3E}">
        <p14:creationId xmlns:p14="http://schemas.microsoft.com/office/powerpoint/2010/main" val="163705960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457200" rtl="0" eaLnBrk="1" fontAlgn="base" latinLnBrk="0" hangingPunct="1">
              <a:lnSpc>
                <a:spcPct val="100000"/>
              </a:lnSpc>
              <a:spcBef>
                <a:spcPct val="0"/>
              </a:spcBef>
              <a:spcAft>
                <a:spcPct val="0"/>
              </a:spcAft>
              <a:buClrTx/>
              <a:buSzTx/>
              <a:buFontTx/>
              <a:buNone/>
              <a:tabLst/>
              <a:defRPr/>
            </a:pPr>
            <a:r>
              <a:rPr lang="en-US" sz="1200" dirty="0">
                <a:latin typeface="Arial" panose="020B0604020202020204" pitchFamily="34" charset="0"/>
                <a:cs typeface="Arial" panose="020B0604020202020204" pitchFamily="34" charset="0"/>
              </a:rPr>
              <a:t>We often hear concerns fron health care professionals and patent or family that </a:t>
            </a:r>
            <a:r>
              <a:rPr lang="en-CA" sz="1200" dirty="0">
                <a:latin typeface="Arial" panose="020B0604020202020204" pitchFamily="34" charset="0"/>
                <a:cs typeface="Arial" panose="020B0604020202020204" pitchFamily="34" charset="0"/>
              </a:rPr>
              <a:t>unregulated and no one knows what’s in them  eg nicotine containing vapes are regulated by MHRA and non nicotine by Trading Standards. “20mg/ml cap, 10ml max container, 2ml tank size. Route to licencing.  </a:t>
            </a:r>
          </a:p>
          <a:p>
            <a:endParaRPr lang="en-US" sz="1200" baseline="0" dirty="0">
              <a:latin typeface="Arial" panose="020B0604020202020204" pitchFamily="34" charset="0"/>
              <a:cs typeface="Arial" panose="020B0604020202020204" pitchFamily="34" charset="0"/>
            </a:endParaRPr>
          </a:p>
          <a:p>
            <a:endParaRPr lang="en-US" sz="1200" baseline="0" dirty="0">
              <a:latin typeface="Arial" panose="020B0604020202020204" pitchFamily="34" charset="0"/>
              <a:cs typeface="Arial" panose="020B0604020202020204" pitchFamily="34" charset="0"/>
            </a:endParaRPr>
          </a:p>
          <a:p>
            <a:r>
              <a:rPr lang="en-US" sz="1200" baseline="0" dirty="0">
                <a:latin typeface="Arial" panose="020B0604020202020204" pitchFamily="34" charset="0"/>
                <a:cs typeface="Arial" panose="020B0604020202020204" pitchFamily="34" charset="0"/>
              </a:rPr>
              <a:t>As of 2016 vaping devices are regulated by government as part of the EU Tobacco Products directive to ensure safety standards are met however</a:t>
            </a:r>
            <a:r>
              <a:rPr lang="en-GB" sz="1200" b="0" i="0" u="none" strike="noStrike" kern="1200" dirty="0">
                <a:solidFill>
                  <a:schemeClr val="tx1"/>
                </a:solidFill>
                <a:effectLst/>
                <a:latin typeface="Arial" panose="020B0604020202020204" pitchFamily="34" charset="0"/>
                <a:ea typeface="Geneva" pitchFamily="-109" charset="0"/>
                <a:cs typeface="Arial" panose="020B0604020202020204" pitchFamily="34" charset="0"/>
              </a:rPr>
              <a:t> post-Brexit these are going through consultation and may change.</a:t>
            </a:r>
            <a:endParaRPr lang="en-US" sz="1200" baseline="0" dirty="0">
              <a:latin typeface="Arial" panose="020B0604020202020204" pitchFamily="34" charset="0"/>
              <a:cs typeface="Arial" panose="020B0604020202020204" pitchFamily="34" charset="0"/>
            </a:endParaRPr>
          </a:p>
          <a:p>
            <a:pPr marL="171450" indent="-171450">
              <a:buFont typeface="Arial" panose="020B0604020202020204" pitchFamily="34" charset="0"/>
              <a:buChar char="•"/>
            </a:pPr>
            <a:r>
              <a:rPr lang="en-US" altLang="en-US" sz="1200" dirty="0">
                <a:latin typeface="Arial" panose="020B0604020202020204" pitchFamily="34" charset="0"/>
                <a:cs typeface="Arial" panose="020B0604020202020204" pitchFamily="34" charset="0"/>
              </a:rPr>
              <a:t>Marketing and promotion are restricted under and manufacturers/suppliers cannot make medicinal claims unless products are licensed (nothing medicinal available yet). </a:t>
            </a:r>
          </a:p>
          <a:p>
            <a:pPr marL="171450" indent="-171450">
              <a:buFont typeface="Arial" panose="020B0604020202020204" pitchFamily="34" charset="0"/>
              <a:buChar char="•"/>
            </a:pPr>
            <a:r>
              <a:rPr lang="en-US" altLang="en-US" sz="1200" dirty="0">
                <a:latin typeface="Arial" panose="020B0604020202020204" pitchFamily="34" charset="0"/>
                <a:cs typeface="Arial" panose="020B0604020202020204" pitchFamily="34" charset="0"/>
              </a:rPr>
              <a:t>The size of tanks, vaping liquid containers and nicotine concentrations are all restricted. </a:t>
            </a:r>
          </a:p>
          <a:p>
            <a:endParaRPr lang="en-US" sz="120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3</a:t>
            </a:fld>
            <a:endParaRPr lang="en-US" dirty="0"/>
          </a:p>
        </p:txBody>
      </p:sp>
    </p:spTree>
    <p:extLst>
      <p:ext uri="{BB962C8B-B14F-4D97-AF65-F5344CB8AC3E}">
        <p14:creationId xmlns:p14="http://schemas.microsoft.com/office/powerpoint/2010/main" val="119249987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0000" lnSpcReduction="20000"/>
          </a:bodyPr>
          <a:lstStyle/>
          <a:p>
            <a:r>
              <a:rPr lang="en-CA" sz="1200" b="1" dirty="0">
                <a:effectLst/>
                <a:latin typeface="Arial" panose="020B0604020202020204" pitchFamily="34" charset="0"/>
                <a:ea typeface="Times New Roman" panose="02020603050405020304" pitchFamily="18" charset="0"/>
                <a:cs typeface="Arial" panose="020B0604020202020204" pitchFamily="34" charset="0"/>
              </a:rPr>
              <a:t>[At this point you can remind participants that Day 2, Handout 1: Stop smoking aids: Quick reference contains details on the different types of vaping devices]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CA" sz="1200" dirty="0">
                <a:effectLst/>
                <a:latin typeface="Arial" panose="020B0604020202020204" pitchFamily="34" charset="0"/>
                <a:ea typeface="Times New Roman" panose="02020603050405020304" pitchFamily="18" charset="0"/>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CA" sz="1200" dirty="0">
                <a:effectLst/>
                <a:latin typeface="Arial" panose="020B0604020202020204" pitchFamily="34" charset="0"/>
                <a:ea typeface="Times New Roman" panose="02020603050405020304" pitchFamily="18" charset="0"/>
                <a:cs typeface="Arial" panose="020B0604020202020204" pitchFamily="34" charset="0"/>
              </a:rPr>
              <a:t>There have been significant improvements in their design over time. Whilst development of new technology and new devices is so rapid, and vaping devices so varied in their design, they can still be placed into a number of different categories.</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CA" sz="1200" b="1" dirty="0">
                <a:effectLst/>
                <a:latin typeface="Arial" panose="020B0604020202020204" pitchFamily="34" charset="0"/>
                <a:ea typeface="Times New Roman" panose="02020603050405020304" pitchFamily="18" charset="0"/>
                <a:cs typeface="Arial" panose="020B0604020202020204" pitchFamily="34" charset="0"/>
              </a:rPr>
              <a:t>‘Cig-a-like’ products</a:t>
            </a:r>
            <a:r>
              <a:rPr lang="en-CA" sz="1200" b="1" i="1" dirty="0">
                <a:effectLst/>
                <a:latin typeface="Arial" panose="020B0604020202020204" pitchFamily="34" charset="0"/>
                <a:ea typeface="Times New Roman" panose="02020603050405020304" pitchFamily="18" charset="0"/>
                <a:cs typeface="Arial" panose="020B0604020202020204" pitchFamily="34" charset="0"/>
              </a:rPr>
              <a:t>:</a:t>
            </a:r>
            <a:r>
              <a:rPr lang="en-CA" sz="1200" i="1" dirty="0">
                <a:effectLst/>
                <a:latin typeface="Arial" panose="020B0604020202020204" pitchFamily="34" charset="0"/>
                <a:ea typeface="Times New Roman" panose="02020603050405020304" pitchFamily="18" charset="0"/>
                <a:cs typeface="Arial" panose="020B0604020202020204" pitchFamily="34" charset="0"/>
              </a:rPr>
              <a:t> </a:t>
            </a:r>
            <a:r>
              <a:rPr lang="en-CA" sz="1200" dirty="0">
                <a:effectLst/>
                <a:latin typeface="Arial" panose="020B0604020202020204" pitchFamily="34" charset="0"/>
                <a:ea typeface="Times New Roman" panose="02020603050405020304" pitchFamily="18" charset="0"/>
                <a:cs typeface="Arial" panose="020B0604020202020204" pitchFamily="34" charset="0"/>
              </a:rPr>
              <a:t>The first e-cigarettes to come to market were designed to closely resemble tobacco cigarettes. They include non-rechargeable disposable models and reusable models with rechargeable atomisers and replaceable cartridges. The use of ‘cig-a-like’ products is now relatively uncommon and some would describe them as obsolete. Typical users are older adults who’ve been using them for over 10 years and don’t like change.</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CA" sz="1200" dirty="0">
                <a:effectLst/>
                <a:latin typeface="Arial" panose="020B0604020202020204" pitchFamily="34" charset="0"/>
                <a:ea typeface="Times New Roman" panose="02020603050405020304" pitchFamily="18" charset="0"/>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CA" sz="1200" b="1" dirty="0">
                <a:effectLst/>
                <a:latin typeface="Arial" panose="020B0604020202020204" pitchFamily="34" charset="0"/>
                <a:ea typeface="Times New Roman" panose="02020603050405020304" pitchFamily="18" charset="0"/>
                <a:cs typeface="Arial" panose="020B0604020202020204" pitchFamily="34" charset="0"/>
              </a:rPr>
              <a:t>Tank models or vape pens:</a:t>
            </a:r>
            <a:r>
              <a:rPr lang="en-CA" sz="1200" dirty="0">
                <a:effectLst/>
                <a:latin typeface="Arial" panose="020B0604020202020204" pitchFamily="34" charset="0"/>
                <a:ea typeface="Times New Roman" panose="02020603050405020304" pitchFamily="18" charset="0"/>
                <a:cs typeface="Arial" panose="020B0604020202020204" pitchFamily="34" charset="0"/>
              </a:rPr>
              <a:t> Typically the size of a large pen, they have a more powerful battery than disposable devices and a 'tank' that the patient fills with their choice of e-liquid. The patient can choose their own flavour and strength of e-liquid. With repeated use, experienced users can obtain blood nicotine levels comparable to that achieved from cigarettes.</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CA" sz="1200" dirty="0">
                <a:effectLst/>
                <a:latin typeface="Arial" panose="020B0604020202020204" pitchFamily="34" charset="0"/>
                <a:ea typeface="Times New Roman" panose="02020603050405020304" pitchFamily="18" charset="0"/>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CA" sz="1200" b="1" dirty="0">
                <a:effectLst/>
                <a:latin typeface="Arial" panose="020B0604020202020204" pitchFamily="34" charset="0"/>
                <a:ea typeface="Times New Roman" panose="02020603050405020304" pitchFamily="18" charset="0"/>
                <a:cs typeface="Arial" panose="020B0604020202020204" pitchFamily="34" charset="0"/>
              </a:rPr>
              <a:t>Mods: </a:t>
            </a:r>
            <a:r>
              <a:rPr lang="en-CA" sz="1200" dirty="0">
                <a:effectLst/>
                <a:latin typeface="Arial" panose="020B0604020202020204" pitchFamily="34" charset="0"/>
                <a:ea typeface="Times New Roman" panose="02020603050405020304" pitchFamily="18" charset="0"/>
                <a:cs typeface="Arial" panose="020B0604020202020204" pitchFamily="34" charset="0"/>
              </a:rPr>
              <a:t>These contain a chip that controls the power being delivered to the atomiser which prevents the device from short-circuiting. Many devices allow the patient to adjust the voltage or wattage applied to the coil and some offer temperature control as well. </a:t>
            </a:r>
            <a:r>
              <a:rPr lang="en-CA" sz="1200" b="1" dirty="0">
                <a:effectLst/>
                <a:latin typeface="Arial" panose="020B0604020202020204" pitchFamily="34" charset="0"/>
                <a:ea typeface="Times New Roman" panose="02020603050405020304" pitchFamily="18" charset="0"/>
                <a:cs typeface="Arial" panose="020B0604020202020204" pitchFamily="34" charset="0"/>
              </a:rPr>
              <a:t>These devices are generally recommended for more experienced vapers and likely won’t be the best choice for the SMI population.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CA" sz="1200" dirty="0">
                <a:effectLst/>
                <a:latin typeface="Arial" panose="020B0604020202020204" pitchFamily="34" charset="0"/>
                <a:ea typeface="Times New Roman" panose="02020603050405020304" pitchFamily="18" charset="0"/>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CA" sz="1200" b="1" dirty="0">
                <a:effectLst/>
                <a:latin typeface="Arial" panose="020B0604020202020204" pitchFamily="34" charset="0"/>
                <a:ea typeface="Times New Roman" panose="02020603050405020304" pitchFamily="18" charset="0"/>
                <a:cs typeface="Arial" panose="020B0604020202020204" pitchFamily="34" charset="0"/>
              </a:rPr>
              <a:t>Pod systems:</a:t>
            </a:r>
            <a:r>
              <a:rPr lang="en-CA" sz="1200" dirty="0">
                <a:effectLst/>
                <a:latin typeface="Arial" panose="020B0604020202020204" pitchFamily="34" charset="0"/>
                <a:ea typeface="Times New Roman" panose="02020603050405020304" pitchFamily="18" charset="0"/>
                <a:cs typeface="Arial" panose="020B0604020202020204" pitchFamily="34" charset="0"/>
              </a:rPr>
              <a:t> Compact rechargeable devices, often shaped like a USB stick.</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CA" sz="1200" dirty="0">
                <a:effectLst/>
                <a:latin typeface="Arial" panose="020B0604020202020204" pitchFamily="34" charset="0"/>
                <a:ea typeface="Times New Roman" panose="02020603050405020304" pitchFamily="18" charset="0"/>
                <a:cs typeface="Arial" panose="020B0604020202020204" pitchFamily="34" charset="0"/>
              </a:rPr>
              <a:t>They use pods (small refills of e-liquid) made specifically for the device, often using nicotine salts. Pods are replaced when empty. Most pods come pre-filled with a chosen flavour, although some newer models have refillable pods that allow a choice of flavour. Pods offer clients simplicity (you don’t refill) and are more compact in size and appearance than tanks. Due to their smaller battery and the limit on nicotine content, delivery of nicotine is currently not comparable to other devices.</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CA" sz="1200" dirty="0">
                <a:effectLst/>
                <a:latin typeface="Arial" panose="020B0604020202020204" pitchFamily="34" charset="0"/>
                <a:ea typeface="Times New Roman" panose="02020603050405020304" pitchFamily="18" charset="0"/>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CA" sz="1200" b="1" dirty="0">
                <a:effectLst/>
                <a:latin typeface="Arial" panose="020B0604020202020204" pitchFamily="34" charset="0"/>
                <a:ea typeface="Times New Roman" panose="02020603050405020304" pitchFamily="18" charset="0"/>
                <a:cs typeface="Arial" panose="020B0604020202020204" pitchFamily="34" charset="0"/>
              </a:rPr>
              <a:t>Disposables:</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CA" sz="1200" dirty="0">
                <a:effectLst/>
                <a:latin typeface="Arial" panose="020B0604020202020204" pitchFamily="34" charset="0"/>
                <a:ea typeface="Times New Roman" panose="02020603050405020304" pitchFamily="18" charset="0"/>
                <a:cs typeface="Arial" panose="020B0604020202020204" pitchFamily="34" charset="0"/>
              </a:rPr>
              <a:t>Newer to the market, disposables are compact, disposable and prefilled with flavoured e-liquid or nicotine salts. </a:t>
            </a:r>
            <a:r>
              <a:rPr lang="en-GB" sz="1200" dirty="0">
                <a:effectLst/>
                <a:latin typeface="Arial" panose="020B0604020202020204" pitchFamily="34" charset="0"/>
                <a:ea typeface="Times New Roman" panose="02020603050405020304" pitchFamily="18" charset="0"/>
                <a:cs typeface="Arial" panose="020B0604020202020204" pitchFamily="34" charset="0"/>
              </a:rPr>
              <a:t>They are most commonly pre-loaded with one strength of 20mg nicotine salt. </a:t>
            </a:r>
            <a:r>
              <a:rPr lang="en-CA" sz="1200" dirty="0">
                <a:effectLst/>
                <a:latin typeface="Arial" panose="020B0604020202020204" pitchFamily="34" charset="0"/>
                <a:ea typeface="Times New Roman" panose="02020603050405020304" pitchFamily="18" charset="0"/>
                <a:cs typeface="Arial" panose="020B0604020202020204" pitchFamily="34" charset="0"/>
              </a:rPr>
              <a:t>They are draw-activated and once the flavour/taste diminishes, they are designed to be disposed of and replaced with a new one. They require no filling or practice to use and are relatively cheap. Smokers not ready to commit to vaping may experiment with them.</a:t>
            </a:r>
            <a:r>
              <a:rPr lang="en-GB" sz="1200" dirty="0">
                <a:effectLst/>
                <a:latin typeface="Arial" panose="020B0604020202020204" pitchFamily="34" charset="0"/>
                <a:ea typeface="Times New Roman" panose="02020603050405020304" pitchFamily="18" charset="0"/>
                <a:cs typeface="Arial" panose="020B0604020202020204" pitchFamily="34" charset="0"/>
              </a:rPr>
              <a:t> </a:t>
            </a:r>
            <a:r>
              <a:rPr lang="en-CA" sz="1200" dirty="0">
                <a:effectLst/>
                <a:latin typeface="Arial" panose="020B0604020202020204" pitchFamily="34" charset="0"/>
                <a:ea typeface="Times New Roman" panose="02020603050405020304" pitchFamily="18" charset="0"/>
                <a:cs typeface="Arial" panose="020B0604020202020204" pitchFamily="34" charset="0"/>
              </a:rPr>
              <a:t>The effectiveness of nicotine delivery is yet to be established, although reports from users are favourable.</a:t>
            </a:r>
            <a:endParaRPr lang="en-US" sz="120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4</a:t>
            </a:fld>
            <a:endParaRPr lang="en-US" dirty="0"/>
          </a:p>
        </p:txBody>
      </p:sp>
    </p:spTree>
    <p:extLst>
      <p:ext uri="{BB962C8B-B14F-4D97-AF65-F5344CB8AC3E}">
        <p14:creationId xmlns:p14="http://schemas.microsoft.com/office/powerpoint/2010/main" val="426581640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20000"/>
          </a:bodyPr>
          <a:lstStyle/>
          <a:p>
            <a:pPr marL="342900" lvl="0" indent="-342900">
              <a:buSzPts val="1400"/>
              <a:buFont typeface="Symbol" panose="05050102010706020507" pitchFamily="18" charset="2"/>
              <a:buChar char=""/>
              <a:tabLst>
                <a:tab pos="457200" algn="l"/>
              </a:tabLst>
            </a:pPr>
            <a:r>
              <a:rPr lang="en-GB" sz="1200" dirty="0">
                <a:effectLst/>
                <a:latin typeface="Arial" panose="020B0604020202020204" pitchFamily="34" charset="0"/>
                <a:ea typeface="Times New Roman" panose="02020603050405020304" pitchFamily="18" charset="0"/>
                <a:cs typeface="Arial" panose="020B0604020202020204" pitchFamily="34" charset="0"/>
              </a:rPr>
              <a:t>A wide range of flavours of e-liquid is available, everything from classic tobacco to fruit flavours.</a:t>
            </a:r>
          </a:p>
          <a:p>
            <a:pPr marL="342900" lvl="0" indent="-342900">
              <a:buSzPts val="1400"/>
              <a:buFont typeface="Symbol" panose="05050102010706020507" pitchFamily="18" charset="2"/>
              <a:buChar char=""/>
              <a:tabLst>
                <a:tab pos="457200" algn="l"/>
              </a:tabLst>
            </a:pPr>
            <a:r>
              <a:rPr lang="en-GB" sz="1200" dirty="0">
                <a:effectLst/>
                <a:latin typeface="Arial" panose="020B0604020202020204" pitchFamily="34" charset="0"/>
                <a:ea typeface="Times New Roman" panose="02020603050405020304" pitchFamily="18" charset="0"/>
                <a:cs typeface="Arial" panose="020B0604020202020204" pitchFamily="34" charset="0"/>
              </a:rPr>
              <a:t>New users of vaping devices tend to choose tobacco flavour </a:t>
            </a:r>
            <a:r>
              <a:rPr lang="en-CA" sz="1200" dirty="0">
                <a:effectLst/>
                <a:latin typeface="Arial" panose="020B0604020202020204" pitchFamily="34" charset="0"/>
                <a:ea typeface="Times New Roman" panose="02020603050405020304" pitchFamily="18" charset="0"/>
                <a:cs typeface="Arial" panose="020B0604020202020204" pitchFamily="34" charset="0"/>
              </a:rPr>
              <a:t>(note: tobacco flavours don’t contain tobacco)</a:t>
            </a:r>
            <a:r>
              <a:rPr lang="en-GB" sz="1200" dirty="0">
                <a:effectLst/>
                <a:latin typeface="Arial" panose="020B0604020202020204" pitchFamily="34" charset="0"/>
                <a:ea typeface="Times New Roman" panose="02020603050405020304" pitchFamily="18" charset="0"/>
                <a:cs typeface="Arial" panose="020B0604020202020204" pitchFamily="34" charset="0"/>
              </a:rPr>
              <a:t>, with more experienced vapers gravitating towards fruit and menthol flavours and using on average three different types of e-liquid flavours.</a:t>
            </a:r>
          </a:p>
          <a:p>
            <a:pPr marL="342900" lvl="0" indent="-342900">
              <a:buSzPts val="1400"/>
              <a:buFont typeface="Symbol" panose="05050102010706020507" pitchFamily="18" charset="2"/>
              <a:buChar char=""/>
              <a:tabLst>
                <a:tab pos="457200" algn="l"/>
              </a:tabLst>
            </a:pPr>
            <a:r>
              <a:rPr lang="en-CA" sz="1200" dirty="0">
                <a:effectLst/>
                <a:latin typeface="Arial" panose="020B0604020202020204" pitchFamily="34" charset="0"/>
                <a:ea typeface="Times New Roman" panose="02020603050405020304" pitchFamily="18" charset="0"/>
                <a:cs typeface="Arial" panose="020B0604020202020204" pitchFamily="34" charset="0"/>
              </a:rPr>
              <a:t>For a number of years fruit has been the most popular flavour in the UK (and internationally).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342900" lvl="0" indent="-342900">
              <a:buSzPts val="1400"/>
              <a:buFont typeface="Symbol" panose="05050102010706020507" pitchFamily="18" charset="2"/>
              <a:buChar char=""/>
              <a:tabLst>
                <a:tab pos="457200" algn="l"/>
              </a:tabLst>
            </a:pPr>
            <a:r>
              <a:rPr lang="en-CA" sz="1200" dirty="0">
                <a:effectLst/>
                <a:latin typeface="Arial" panose="020B0604020202020204" pitchFamily="34" charset="0"/>
                <a:ea typeface="Times New Roman" panose="02020603050405020304" pitchFamily="18" charset="0"/>
                <a:cs typeface="Arial" panose="020B0604020202020204" pitchFamily="34" charset="0"/>
              </a:rPr>
              <a:t>Flavours are very important to users, and choosing a preferred flavour is one of the keys to successful stopping. Fruit and dessert flavours are more popular than tobacco flavours. Recent research has shown they can lead to greater satisfaction and success with stopping.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457200"/>
            <a:r>
              <a:rPr lang="en-CA" sz="1200" dirty="0">
                <a:effectLst/>
                <a:latin typeface="Arial" panose="020B0604020202020204" pitchFamily="34" charset="0"/>
                <a:ea typeface="Times New Roman" panose="02020603050405020304" pitchFamily="18" charset="0"/>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GB" sz="1200" b="1" dirty="0">
                <a:effectLst/>
                <a:latin typeface="Arial" panose="020B0604020202020204" pitchFamily="34" charset="0"/>
                <a:ea typeface="Times New Roman" panose="02020603050405020304" pitchFamily="18" charset="0"/>
                <a:cs typeface="Arial" panose="020B0604020202020204" pitchFamily="34" charset="0"/>
              </a:rPr>
              <a:t>Nicotine concentrations:</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342900" lvl="0" indent="-342900">
              <a:buSzPts val="1400"/>
              <a:buFont typeface="Symbol" panose="05050102010706020507" pitchFamily="18" charset="2"/>
              <a:buChar char=""/>
              <a:tabLst>
                <a:tab pos="457200" algn="l"/>
              </a:tabLst>
            </a:pPr>
            <a:r>
              <a:rPr lang="en-GB" sz="1200" dirty="0">
                <a:effectLst/>
                <a:latin typeface="Arial" panose="020B0604020202020204" pitchFamily="34" charset="0"/>
                <a:ea typeface="Times New Roman" panose="02020603050405020304" pitchFamily="18" charset="0"/>
                <a:cs typeface="Arial" panose="020B0604020202020204" pitchFamily="34" charset="0"/>
              </a:rPr>
              <a:t>Vaping solutions come in various concentrations of nicotine, or with no nicotine at all. </a:t>
            </a:r>
            <a:r>
              <a:rPr lang="en-CA" sz="1200" dirty="0">
                <a:effectLst/>
                <a:latin typeface="Arial" panose="020B0604020202020204" pitchFamily="34" charset="0"/>
                <a:ea typeface="Times New Roman" panose="02020603050405020304" pitchFamily="18" charset="0"/>
                <a:cs typeface="Arial" panose="020B0604020202020204" pitchFamily="34" charset="0"/>
              </a:rPr>
              <a:t>The maximum nicotine concentration permitted in the UK is 18mg/ml (1.8%). Typically, nicotine content in e-liquid comes as 0mg/ml (0%), 3mg/ml (0.3%), 6mg/ml (0.6%), 12mg/ml (1.2%), and 18mg/ml (1.8%).</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342900" lvl="0" indent="-342900">
              <a:buSzPts val="1400"/>
              <a:buFont typeface="Symbol" panose="05050102010706020507" pitchFamily="18" charset="2"/>
              <a:buChar char=""/>
              <a:tabLst>
                <a:tab pos="457200" algn="l"/>
              </a:tabLst>
            </a:pPr>
            <a:r>
              <a:rPr lang="en-GB" sz="1200" dirty="0">
                <a:effectLst/>
                <a:latin typeface="Arial" panose="020B0604020202020204" pitchFamily="34" charset="0"/>
                <a:ea typeface="Times New Roman" panose="02020603050405020304" pitchFamily="18" charset="0"/>
                <a:cs typeface="Arial" panose="020B0604020202020204" pitchFamily="34" charset="0"/>
              </a:rPr>
              <a:t>The liquid is often labelled as weight (mg) per millilitre (ml), or as a percentage of volume (%). </a:t>
            </a:r>
            <a:r>
              <a:rPr lang="en-CA" sz="1200" dirty="0">
                <a:effectLst/>
                <a:latin typeface="Arial" panose="020B0604020202020204" pitchFamily="34" charset="0"/>
                <a:ea typeface="Times New Roman" panose="02020603050405020304" pitchFamily="18" charset="0"/>
                <a:cs typeface="Arial" panose="020B0604020202020204" pitchFamily="34" charset="0"/>
              </a:rPr>
              <a:t>So 12mg/ml of nicotine in an e-liquid could be expressed as 12mg nicotine or 1.2% - they mean the same thing.</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GB" sz="1200" b="1" dirty="0">
                <a:effectLst/>
                <a:latin typeface="Arial" panose="020B0604020202020204" pitchFamily="34" charset="0"/>
                <a:ea typeface="Times New Roman" panose="02020603050405020304" pitchFamily="18" charset="0"/>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GB" sz="1200" b="1" dirty="0">
                <a:effectLst/>
                <a:latin typeface="Arial" panose="020B0604020202020204" pitchFamily="34" charset="0"/>
                <a:ea typeface="Times New Roman" panose="02020603050405020304" pitchFamily="18" charset="0"/>
                <a:cs typeface="Arial" panose="020B0604020202020204" pitchFamily="34" charset="0"/>
              </a:rPr>
              <a:t>Source:</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742950" lvl="1" indent="-285750">
              <a:buSzPts val="1400"/>
              <a:buFont typeface="Symbol" panose="05050102010706020507" pitchFamily="18" charset="2"/>
              <a:buChar char=""/>
            </a:pPr>
            <a:r>
              <a:rPr lang="en-GB" sz="1200" dirty="0">
                <a:effectLst/>
                <a:latin typeface="Arial" panose="020B0604020202020204" pitchFamily="34" charset="0"/>
                <a:ea typeface="Times New Roman" panose="02020603050405020304" pitchFamily="18" charset="0"/>
                <a:cs typeface="Arial" panose="020B0604020202020204" pitchFamily="34" charset="0"/>
              </a:rPr>
              <a:t>Farsalinos, K. E. et al. Impact of flavour variability on electronic cigarette use experience: an internet survey. Int. J. Environ. Res. Public. Health 10, 727282 (2013). </a:t>
            </a:r>
            <a:r>
              <a:rPr lang="en-GB" sz="1200" u="sng" dirty="0">
                <a:solidFill>
                  <a:srgbClr val="0563C1"/>
                </a:solidFill>
                <a:effectLst/>
                <a:latin typeface="Arial" panose="020B0604020202020204" pitchFamily="34" charset="0"/>
                <a:ea typeface="Times New Roman" panose="02020603050405020304" pitchFamily="18" charset="0"/>
                <a:cs typeface="Arial" panose="020B0604020202020204" pitchFamily="34" charset="0"/>
                <a:hlinkClick r:id="rId3"/>
              </a:rPr>
              <a:t>https://pubmed.ncbi.nlm.nih.gov/32449933/</a:t>
            </a:r>
            <a:r>
              <a:rPr lang="en-GB" sz="1200" dirty="0">
                <a:effectLst/>
                <a:latin typeface="Arial" panose="020B0604020202020204" pitchFamily="34" charset="0"/>
                <a:ea typeface="Times New Roman" panose="02020603050405020304" pitchFamily="18" charset="0"/>
                <a:cs typeface="Arial" panose="020B0604020202020204" pitchFamily="34" charset="0"/>
              </a:rPr>
              <a:t> </a:t>
            </a:r>
          </a:p>
          <a:p>
            <a:endParaRPr lang="en-US" sz="120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5</a:t>
            </a:fld>
            <a:endParaRPr lang="en-US" dirty="0"/>
          </a:p>
        </p:txBody>
      </p:sp>
    </p:spTree>
    <p:extLst>
      <p:ext uri="{BB962C8B-B14F-4D97-AF65-F5344CB8AC3E}">
        <p14:creationId xmlns:p14="http://schemas.microsoft.com/office/powerpoint/2010/main" val="1407326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dirty="0">
                <a:effectLst/>
                <a:latin typeface="Arial" panose="020B0604020202020204" pitchFamily="34" charset="0"/>
                <a:ea typeface="Times New Roman" panose="02020603050405020304" pitchFamily="18" charset="0"/>
                <a:cs typeface="Arial" panose="020B0604020202020204" pitchFamily="34" charset="0"/>
              </a:rPr>
              <a:t>So let’s see what your response is to this multiple-choice question.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US" sz="1200" dirty="0">
                <a:effectLst/>
                <a:latin typeface="Arial" panose="020B0604020202020204" pitchFamily="34" charset="0"/>
                <a:ea typeface="Times New Roman" panose="02020603050405020304" pitchFamily="18" charset="0"/>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US" sz="1200" b="1" dirty="0">
                <a:effectLst/>
                <a:latin typeface="Arial" panose="020B0604020202020204" pitchFamily="34" charset="0"/>
                <a:ea typeface="Times New Roman" panose="02020603050405020304" pitchFamily="18" charset="0"/>
                <a:cs typeface="Arial" panose="020B0604020202020204" pitchFamily="34" charset="0"/>
              </a:rPr>
              <a:t>[Invite participants to place their answer – A, B or C – in the chat or respond verbally]</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CA" sz="1200" dirty="0">
                <a:effectLst/>
                <a:latin typeface="Arial" panose="020B0604020202020204" pitchFamily="34" charset="0"/>
                <a:ea typeface="Times New Roman" panose="02020603050405020304" pitchFamily="18" charset="0"/>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US" sz="1200" dirty="0">
                <a:effectLst/>
                <a:latin typeface="Arial" panose="020B0604020202020204" pitchFamily="34" charset="0"/>
                <a:ea typeface="Times New Roman" panose="02020603050405020304" pitchFamily="18" charset="0"/>
                <a:cs typeface="Arial" panose="020B0604020202020204" pitchFamily="34" charset="0"/>
              </a:rPr>
              <a:t>A)  Recent studies have found vapes are just as harmful as smoking cigarettes</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US" sz="1200" dirty="0">
                <a:effectLst/>
                <a:latin typeface="Arial" panose="020B0604020202020204" pitchFamily="34" charset="0"/>
                <a:ea typeface="Times New Roman" panose="02020603050405020304" pitchFamily="18" charset="0"/>
                <a:cs typeface="Arial" panose="020B0604020202020204" pitchFamily="34" charset="0"/>
              </a:rPr>
              <a:t>B)  Vapes are far safer than smoking cigarettes </a:t>
            </a:r>
            <a:r>
              <a:rPr lang="en-US" sz="1200" b="1" dirty="0">
                <a:effectLst/>
                <a:latin typeface="Arial" panose="020B0604020202020204" pitchFamily="34" charset="0"/>
                <a:ea typeface="Times New Roman" panose="02020603050405020304" pitchFamily="18" charset="0"/>
                <a:cs typeface="Arial" panose="020B0604020202020204" pitchFamily="34" charset="0"/>
              </a:rPr>
              <a:t>(CORRECT RESPONSE)</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US" sz="1200" dirty="0">
                <a:effectLst/>
                <a:latin typeface="Arial" panose="020B0604020202020204" pitchFamily="34" charset="0"/>
                <a:ea typeface="Times New Roman" panose="02020603050405020304" pitchFamily="18" charset="0"/>
                <a:cs typeface="Arial" panose="020B0604020202020204" pitchFamily="34" charset="0"/>
              </a:rPr>
              <a:t>C)  Vapes are less harmful than smoking but not by much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US" sz="1200" dirty="0">
                <a:effectLst/>
                <a:latin typeface="Arial" panose="020B0604020202020204" pitchFamily="34" charset="0"/>
                <a:ea typeface="Times New Roman" panose="02020603050405020304" pitchFamily="18" charset="0"/>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US" sz="1200" dirty="0">
                <a:effectLst/>
                <a:latin typeface="Arial" panose="020B0604020202020204" pitchFamily="34" charset="0"/>
                <a:ea typeface="Times New Roman" panose="02020603050405020304" pitchFamily="18" charset="0"/>
                <a:cs typeface="Arial" panose="020B0604020202020204" pitchFamily="34" charset="0"/>
              </a:rPr>
              <a:t>Ok great, well let’s have a look then at the latest evidence.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endParaRPr lang="en-US" sz="1200" b="0" i="0" kern="1200" baseline="0" dirty="0">
              <a:solidFill>
                <a:schemeClr val="tx1"/>
              </a:solidFill>
              <a:effectLst/>
              <a:latin typeface="Arial" panose="020B0604020202020204" pitchFamily="34" charset="0"/>
              <a:ea typeface="Geneva" pitchFamily="-109" charset="0"/>
              <a:cs typeface="Arial" panose="020B0604020202020204" pitchFamily="34" charset="0"/>
            </a:endParaRPr>
          </a:p>
          <a:p>
            <a:endParaRPr lang="en-US" sz="120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6</a:t>
            </a:fld>
            <a:endParaRPr lang="en-US" dirty="0"/>
          </a:p>
        </p:txBody>
      </p:sp>
    </p:spTree>
    <p:extLst>
      <p:ext uri="{BB962C8B-B14F-4D97-AF65-F5344CB8AC3E}">
        <p14:creationId xmlns:p14="http://schemas.microsoft.com/office/powerpoint/2010/main" val="237374578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7500" lnSpcReduction="20000"/>
          </a:bodyPr>
          <a:lstStyle/>
          <a:p>
            <a:pPr eaLnBrk="1" hangingPunct="1">
              <a:spcBef>
                <a:spcPct val="0"/>
              </a:spcBef>
            </a:pPr>
            <a:r>
              <a:rPr lang="en-US" dirty="0">
                <a:latin typeface="Arial" panose="020B0604020202020204" pitchFamily="34" charset="0"/>
                <a:cs typeface="Arial" panose="020B0604020202020204" pitchFamily="34" charset="0"/>
              </a:rPr>
              <a:t>Since 2015 Public Health England (now the Office for Health Disparities and Inequalities) has published an annual report summarizing the latest research evidence related to vaping safety and effectiveness. The latest report was published in September 2022.  </a:t>
            </a:r>
          </a:p>
          <a:p>
            <a:pPr eaLnBrk="1" hangingPunct="1">
              <a:spcBef>
                <a:spcPct val="0"/>
              </a:spcBef>
            </a:pPr>
            <a:endParaRPr lang="en-US" dirty="0">
              <a:latin typeface="Arial" panose="020B0604020202020204" pitchFamily="34" charset="0"/>
              <a:cs typeface="Arial" panose="020B0604020202020204" pitchFamily="34" charset="0"/>
            </a:endParaRPr>
          </a:p>
          <a:p>
            <a:pPr eaLnBrk="1" hangingPunct="1">
              <a:spcBef>
                <a:spcPct val="0"/>
              </a:spcBef>
            </a:pPr>
            <a:r>
              <a:rPr lang="en-US" dirty="0">
                <a:latin typeface="Arial" panose="020B0604020202020204" pitchFamily="34" charset="0"/>
                <a:cs typeface="Arial" panose="020B0604020202020204" pitchFamily="34" charset="0"/>
              </a:rPr>
              <a:t>The report concluded that the </a:t>
            </a:r>
            <a:r>
              <a:rPr lang="en-CA" dirty="0">
                <a:latin typeface="Arial" panose="020B0604020202020204" pitchFamily="34" charset="0"/>
                <a:cs typeface="Arial" panose="020B0604020202020204" pitchFamily="34" charset="0"/>
              </a:rPr>
              <a:t>available evidence </a:t>
            </a:r>
            <a:r>
              <a:rPr lang="en-US" dirty="0">
                <a:latin typeface="Arial" panose="020B0604020202020204" pitchFamily="34" charset="0"/>
                <a:cs typeface="Arial" panose="020B0604020202020204" pitchFamily="34" charset="0"/>
              </a:rPr>
              <a:t>suggests that while not completely risk-free, vaping is significantly less harmful than cigarettes, posing only a small fraction of the risk of smoking.  </a:t>
            </a:r>
          </a:p>
          <a:p>
            <a:pPr eaLnBrk="1" hangingPunct="1">
              <a:spcBef>
                <a:spcPct val="0"/>
              </a:spcBef>
            </a:pPr>
            <a:endParaRPr lang="en-US" dirty="0">
              <a:latin typeface="Arial" panose="020B0604020202020204" pitchFamily="34" charset="0"/>
              <a:cs typeface="Arial" panose="020B0604020202020204" pitchFamily="34" charset="0"/>
            </a:endParaRPr>
          </a:p>
          <a:p>
            <a:pPr eaLnBrk="1" hangingPunct="1">
              <a:spcBef>
                <a:spcPct val="0"/>
              </a:spcBef>
            </a:pPr>
            <a:r>
              <a:rPr lang="en-US" dirty="0">
                <a:latin typeface="Arial" panose="020B0604020202020204" pitchFamily="34" charset="0"/>
                <a:cs typeface="Arial" panose="020B0604020202020204" pitchFamily="34" charset="0"/>
              </a:rPr>
              <a:t>Although the vapour produced by vapes have been found to contain some toxicants these are at much lower levels than that found in cigarettes. </a:t>
            </a:r>
          </a:p>
          <a:p>
            <a:pPr eaLnBrk="1" hangingPunct="1">
              <a:spcBef>
                <a:spcPct val="0"/>
              </a:spcBef>
            </a:pPr>
            <a:endParaRPr lang="en-US" dirty="0">
              <a:latin typeface="Arial" panose="020B0604020202020204" pitchFamily="34" charset="0"/>
              <a:cs typeface="Arial" panose="020B0604020202020204" pitchFamily="34" charset="0"/>
            </a:endParaRPr>
          </a:p>
          <a:p>
            <a:pPr eaLnBrk="1" hangingPunct="1">
              <a:spcBef>
                <a:spcPct val="0"/>
              </a:spcBef>
            </a:pPr>
            <a:r>
              <a:rPr lang="en-US" dirty="0">
                <a:latin typeface="Arial" panose="020B0604020202020204" pitchFamily="34" charset="0"/>
                <a:cs typeface="Arial" panose="020B0604020202020204" pitchFamily="34" charset="0"/>
              </a:rPr>
              <a:t>Unlike cigarettes, vapes do not burn tobacco and do not produce tar or carbon monoxide - the two components of tobacco smoke responsible for most smoking-related illness</a:t>
            </a:r>
          </a:p>
          <a:p>
            <a:pPr eaLnBrk="1" hangingPunct="1">
              <a:spcBef>
                <a:spcPct val="0"/>
              </a:spcBef>
            </a:pPr>
            <a:endParaRPr lang="en-US" dirty="0">
              <a:latin typeface="Arial" panose="020B0604020202020204" pitchFamily="34" charset="0"/>
              <a:cs typeface="Arial" panose="020B0604020202020204" pitchFamily="34" charset="0"/>
            </a:endParaRPr>
          </a:p>
          <a:p>
            <a:pPr algn="l"/>
            <a:r>
              <a:rPr lang="en-CA" b="1" i="0" dirty="0">
                <a:solidFill>
                  <a:srgbClr val="0B0C0C"/>
                </a:solidFill>
                <a:effectLst/>
                <a:latin typeface="Arial" panose="020B0604020202020204" pitchFamily="34" charset="0"/>
                <a:cs typeface="Arial" panose="020B0604020202020204" pitchFamily="34" charset="0"/>
              </a:rPr>
              <a:t>Statement on change from 95% less harmful to “small faction of risk” from 2022 OHID report</a:t>
            </a:r>
          </a:p>
          <a:p>
            <a:pPr algn="l"/>
            <a:r>
              <a:rPr lang="en-CA" b="0" i="0" dirty="0">
                <a:solidFill>
                  <a:srgbClr val="0B0C0C"/>
                </a:solidFill>
                <a:effectLst/>
                <a:latin typeface="Arial" panose="020B0604020202020204" pitchFamily="34" charset="0"/>
                <a:cs typeface="Arial" panose="020B0604020202020204" pitchFamily="34" charset="0"/>
              </a:rPr>
              <a:t>We have previously stated, in </a:t>
            </a:r>
            <a:r>
              <a:rPr lang="en-CA" b="0" i="0" dirty="0">
                <a:solidFill>
                  <a:srgbClr val="1D70B8"/>
                </a:solidFill>
                <a:effectLst/>
                <a:latin typeface="Arial" panose="020B0604020202020204" pitchFamily="34" charset="0"/>
                <a:cs typeface="Arial" panose="020B0604020202020204" pitchFamily="34" charset="0"/>
                <a:hlinkClick r:id="rId3"/>
              </a:rPr>
              <a:t>our 2015 report</a:t>
            </a:r>
            <a:r>
              <a:rPr lang="en-CA" b="0" i="0" dirty="0">
                <a:solidFill>
                  <a:srgbClr val="0B0C0C"/>
                </a:solidFill>
                <a:effectLst/>
                <a:latin typeface="Arial" panose="020B0604020202020204" pitchFamily="34" charset="0"/>
                <a:cs typeface="Arial" panose="020B0604020202020204" pitchFamily="34" charset="0"/>
              </a:rPr>
              <a:t>, vaping poses only a small fraction of the risk of smoking and is at least 95% less harmful than smoking (that is, smoking is at least 20 times more harmful to users than vaping). This was to help the public and health professionals make sense of the difference in the magnitude of risk between vaping and smoking.</a:t>
            </a:r>
          </a:p>
          <a:p>
            <a:pPr algn="l"/>
            <a:r>
              <a:rPr lang="en-CA" b="0" i="0" dirty="0">
                <a:solidFill>
                  <a:srgbClr val="0B0C0C"/>
                </a:solidFill>
                <a:effectLst/>
                <a:latin typeface="Arial" panose="020B0604020202020204" pitchFamily="34" charset="0"/>
                <a:cs typeface="Arial" panose="020B0604020202020204" pitchFamily="34" charset="0"/>
              </a:rPr>
              <a:t>We are aware that summarising the relative risks of vaping versus smoking across a range of different products and behaviours and assessed across multiple biomarkers can be simplistic and misinterpreted. Based on the reviewed evidence, we believe that the ‘at least 95% less harmful’ estimate remains broadly accurate, at least over short term and medium term periods. However, it might now be more appropriate and unifying to summarise our findings using our other firm statement: that vaping poses only a small fraction of the risks of smoking. As we have also previously stated and reiterate, this does not mean vaping is risk-free, particularly for people who have never smoked.</a:t>
            </a:r>
          </a:p>
          <a:p>
            <a:pPr algn="l"/>
            <a:r>
              <a:rPr lang="en-CA" b="0" i="0" dirty="0">
                <a:solidFill>
                  <a:srgbClr val="0B0C0C"/>
                </a:solidFill>
                <a:effectLst/>
                <a:latin typeface="Arial" panose="020B0604020202020204" pitchFamily="34" charset="0"/>
                <a:cs typeface="Arial" panose="020B0604020202020204" pitchFamily="34" charset="0"/>
              </a:rPr>
              <a:t>This magnitude of relative risk between vaping and smoking is not reflected in current public perceptions which, as our review has shown, can be influenced by interventions.</a:t>
            </a:r>
          </a:p>
          <a:p>
            <a:endParaRPr lang="en-US" dirty="0">
              <a:latin typeface="Arial" panose="020B0604020202020204" pitchFamily="34" charset="0"/>
              <a:cs typeface="Arial" panose="020B0604020202020204" pitchFamily="34" charset="0"/>
            </a:endParaRPr>
          </a:p>
          <a:p>
            <a:pPr eaLnBrk="1" hangingPunct="1">
              <a:spcBef>
                <a:spcPct val="0"/>
              </a:spcBef>
            </a:pPr>
            <a:r>
              <a:rPr lang="en-US" dirty="0">
                <a:latin typeface="Arial" panose="020B0604020202020204" pitchFamily="34" charset="0"/>
                <a:cs typeface="Arial" panose="020B0604020202020204" pitchFamily="34" charset="0"/>
              </a:rPr>
              <a:t>Source:</a:t>
            </a:r>
          </a:p>
          <a:p>
            <a:pPr marL="0" marR="0" indent="0" algn="l" defTabSz="457200" rtl="0" eaLnBrk="1" fontAlgn="base" latinLnBrk="0" hangingPunct="1">
              <a:lnSpc>
                <a:spcPct val="100000"/>
              </a:lnSpc>
              <a:spcBef>
                <a:spcPct val="0"/>
              </a:spcBef>
              <a:spcAft>
                <a:spcPct val="0"/>
              </a:spcAft>
              <a:buClrTx/>
              <a:buSzTx/>
              <a:buFontTx/>
              <a:buNone/>
              <a:tabLst/>
              <a:defRPr/>
            </a:pPr>
            <a:r>
              <a:rPr lang="en-US" sz="1200" dirty="0">
                <a:latin typeface="Arial" panose="020B0604020202020204" pitchFamily="34" charset="0"/>
                <a:cs typeface="Arial" panose="020B0604020202020204" pitchFamily="34" charset="0"/>
              </a:rPr>
              <a:t>Public Health England. Vaping in England: evidence update,</a:t>
            </a:r>
            <a:r>
              <a:rPr lang="en-US" sz="1200" baseline="0" dirty="0">
                <a:latin typeface="Arial" panose="020B0604020202020204" pitchFamily="34" charset="0"/>
                <a:cs typeface="Arial" panose="020B0604020202020204" pitchFamily="34" charset="0"/>
              </a:rPr>
              <a:t> </a:t>
            </a:r>
            <a:r>
              <a:rPr lang="en-US" sz="1200" dirty="0">
                <a:latin typeface="Arial" panose="020B0604020202020204" pitchFamily="34" charset="0"/>
                <a:cs typeface="Arial" panose="020B0604020202020204" pitchFamily="34" charset="0"/>
              </a:rPr>
              <a:t>2021</a:t>
            </a:r>
          </a:p>
          <a:p>
            <a:pPr marL="0" marR="0" lvl="0" indent="0" algn="l" defTabSz="457200" rtl="0" eaLnBrk="1" fontAlgn="base" latinLnBrk="0" hangingPunct="1">
              <a:lnSpc>
                <a:spcPct val="100000"/>
              </a:lnSpc>
              <a:spcBef>
                <a:spcPct val="0"/>
              </a:spcBef>
              <a:spcAft>
                <a:spcPct val="0"/>
              </a:spcAft>
              <a:buClrTx/>
              <a:buSzTx/>
              <a:buFontTx/>
              <a:buNone/>
              <a:tabLst/>
              <a:defRPr/>
            </a:pPr>
            <a:r>
              <a:rPr lang="en-US" sz="1200" dirty="0">
                <a:latin typeface="Arial" panose="020B0604020202020204" pitchFamily="34" charset="0"/>
                <a:cs typeface="Arial" panose="020B0604020202020204" pitchFamily="34" charset="0"/>
              </a:rPr>
              <a:t>Office for Health Improvement and DIsparities. Nicotine vaping in England: an evidence update including health risks and perceptions,</a:t>
            </a:r>
            <a:r>
              <a:rPr lang="en-US" sz="1200" baseline="0" dirty="0">
                <a:latin typeface="Arial" panose="020B0604020202020204" pitchFamily="34" charset="0"/>
                <a:cs typeface="Arial" panose="020B0604020202020204" pitchFamily="34" charset="0"/>
              </a:rPr>
              <a:t> </a:t>
            </a:r>
            <a:r>
              <a:rPr lang="en-US" sz="1200" dirty="0">
                <a:latin typeface="Arial" panose="020B0604020202020204" pitchFamily="34" charset="0"/>
                <a:cs typeface="Arial" panose="020B0604020202020204" pitchFamily="34" charset="0"/>
              </a:rPr>
              <a:t>2022</a:t>
            </a:r>
            <a:endParaRPr lang="en-GB" sz="1200" dirty="0">
              <a:latin typeface="Arial" panose="020B0604020202020204" pitchFamily="34" charset="0"/>
              <a:cs typeface="Arial" panose="020B0604020202020204" pitchFamily="34" charset="0"/>
            </a:endParaRPr>
          </a:p>
          <a:p>
            <a:pPr marL="0" marR="0" indent="0" algn="l" defTabSz="457200" rtl="0" eaLnBrk="1" fontAlgn="base" latinLnBrk="0" hangingPunct="1">
              <a:lnSpc>
                <a:spcPct val="100000"/>
              </a:lnSpc>
              <a:spcBef>
                <a:spcPct val="0"/>
              </a:spcBef>
              <a:spcAft>
                <a:spcPct val="0"/>
              </a:spcAft>
              <a:buClrTx/>
              <a:buSzTx/>
              <a:buFontTx/>
              <a:buNone/>
              <a:tabLst/>
              <a:defRPr/>
            </a:pPr>
            <a:endParaRPr lang="en-GB" sz="1200" dirty="0">
              <a:latin typeface="Arial" panose="020B0604020202020204" pitchFamily="34" charset="0"/>
              <a:cs typeface="Arial" panose="020B0604020202020204" pitchFamily="34" charset="0"/>
            </a:endParaRPr>
          </a:p>
          <a:p>
            <a:pPr eaLnBrk="1" hangingPunct="1">
              <a:spcBef>
                <a:spcPct val="0"/>
              </a:spcBef>
            </a:pPr>
            <a:endParaRPr lang="en-US"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7</a:t>
            </a:fld>
            <a:endParaRPr lang="en-US" dirty="0"/>
          </a:p>
        </p:txBody>
      </p:sp>
    </p:spTree>
    <p:extLst>
      <p:ext uri="{BB962C8B-B14F-4D97-AF65-F5344CB8AC3E}">
        <p14:creationId xmlns:p14="http://schemas.microsoft.com/office/powerpoint/2010/main" val="51170450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55000" lnSpcReduction="20000"/>
          </a:bodyPr>
          <a:lstStyle/>
          <a:p>
            <a:r>
              <a:rPr lang="en-GB" sz="1200" dirty="0">
                <a:effectLst/>
                <a:latin typeface="Arial" panose="020B0604020202020204" pitchFamily="34" charset="0"/>
                <a:ea typeface="Times New Roman" panose="02020603050405020304" pitchFamily="18" charset="0"/>
                <a:cs typeface="Arial" panose="020B0604020202020204" pitchFamily="34" charset="0"/>
              </a:rPr>
              <a:t>Most things that we do carry some risk and so it is unlikely that we will ever be able to say that vapes are completely safe.</a:t>
            </a:r>
          </a:p>
          <a:p>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GB" sz="1200" dirty="0">
                <a:effectLst/>
                <a:latin typeface="Arial" panose="020B0604020202020204" pitchFamily="34" charset="0"/>
                <a:ea typeface="Times New Roman" panose="02020603050405020304" pitchFamily="18" charset="0"/>
                <a:cs typeface="Arial" panose="020B0604020202020204" pitchFamily="34" charset="0"/>
              </a:rPr>
              <a:t>However, when considering the safety of vaping we need to take into account that virtually all vape users are either current or ex-smokers. It is therefore more appropriate to ask the question: how much less harmful than smoking is vaping?</a:t>
            </a:r>
          </a:p>
          <a:p>
            <a:r>
              <a:rPr lang="en-GB" sz="1200" dirty="0">
                <a:effectLst/>
                <a:latin typeface="Arial" panose="020B0604020202020204" pitchFamily="34" charset="0"/>
                <a:ea typeface="Times New Roman" panose="02020603050405020304" pitchFamily="18" charset="0"/>
                <a:cs typeface="Arial" panose="020B0604020202020204" pitchFamily="34" charset="0"/>
              </a:rPr>
              <a:t> </a:t>
            </a:r>
          </a:p>
          <a:p>
            <a:r>
              <a:rPr lang="en-GB" sz="1200" dirty="0">
                <a:effectLst/>
                <a:latin typeface="Arial" panose="020B0604020202020204" pitchFamily="34" charset="0"/>
                <a:ea typeface="Times New Roman" panose="02020603050405020304" pitchFamily="18" charset="0"/>
                <a:cs typeface="Arial" panose="020B0604020202020204" pitchFamily="34" charset="0"/>
              </a:rPr>
              <a:t>Short-term exposure to vaping appears to pose few if any risks. Mouth and throat irritation are the most commonly reported symptoms (drinking more water helps with the typical dry mouth that new vapers experience), and these subside over time. There is no high-quality safety data from long-term vape use, but there is no good reason to expect that their use would be anywhere near as risky as smoking. </a:t>
            </a:r>
          </a:p>
          <a:p>
            <a:r>
              <a:rPr lang="en-CA" sz="1200" dirty="0">
                <a:effectLst/>
                <a:latin typeface="Arial" panose="020B0604020202020204" pitchFamily="34" charset="0"/>
                <a:ea typeface="Times New Roman" panose="02020603050405020304" pitchFamily="18" charset="0"/>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CA" sz="1200" dirty="0">
                <a:effectLst/>
                <a:latin typeface="Arial" panose="020B0604020202020204" pitchFamily="34" charset="0"/>
                <a:ea typeface="Times New Roman" panose="02020603050405020304" pitchFamily="18" charset="0"/>
                <a:cs typeface="Arial" panose="020B0604020202020204" pitchFamily="34" charset="0"/>
              </a:rPr>
              <a:t>This slide puts things in perspective. When we compare the risk of various nicotine-containing products with smoking cigarettes (with a reference point of 100) we can see where products lie relative to the risk of continuing to smoke cigarettes.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CA" sz="1200" dirty="0">
                <a:effectLst/>
                <a:latin typeface="Arial" panose="020B0604020202020204" pitchFamily="34" charset="0"/>
                <a:ea typeface="Times New Roman" panose="02020603050405020304" pitchFamily="18" charset="0"/>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US" sz="1200" b="1" dirty="0">
                <a:effectLst/>
                <a:latin typeface="Arial" panose="020B0604020202020204" pitchFamily="34" charset="0"/>
                <a:ea typeface="Times New Roman" panose="02020603050405020304" pitchFamily="18" charset="0"/>
                <a:cs typeface="Arial" panose="020B0604020202020204" pitchFamily="34" charset="0"/>
              </a:rPr>
              <a:t>Source:</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pPr marL="342900" lvl="0" indent="-342900">
              <a:buSzPts val="1400"/>
              <a:buFont typeface="Symbol" panose="05050102010706020507" pitchFamily="18" charset="2"/>
              <a:buChar char=""/>
            </a:pPr>
            <a:r>
              <a:rPr lang="en-US" sz="1200" dirty="0">
                <a:effectLst/>
                <a:latin typeface="Arial" panose="020B0604020202020204" pitchFamily="34" charset="0"/>
                <a:ea typeface="Times New Roman" panose="02020603050405020304" pitchFamily="18" charset="0"/>
                <a:cs typeface="Arial" panose="020B0604020202020204" pitchFamily="34" charset="0"/>
              </a:rPr>
              <a:t>Estimating the Harms of Nicotine-Containing Products Using the MCDA Approach: Nutt, Phillips, Balfour, Curran, Dockrell, Foulds, Fagerstrom, Letlape, Milton, Polosa, Ramsey, Sweanor.  </a:t>
            </a:r>
            <a:r>
              <a:rPr lang="is-IS" sz="1200" dirty="0">
                <a:effectLst/>
                <a:latin typeface="Arial" panose="020B0604020202020204" pitchFamily="34" charset="0"/>
                <a:ea typeface="Times New Roman" panose="02020603050405020304" pitchFamily="18" charset="0"/>
                <a:cs typeface="Arial" panose="020B0604020202020204" pitchFamily="34" charset="0"/>
              </a:rPr>
              <a:t>Eur Addict Res 2014;20:218-225</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GB" sz="1200" dirty="0">
                <a:effectLst/>
                <a:latin typeface="Arial" panose="020B0604020202020204" pitchFamily="34" charset="0"/>
                <a:ea typeface="Times New Roman" panose="02020603050405020304" pitchFamily="18" charset="0"/>
                <a:cs typeface="Arial" panose="020B0604020202020204" pitchFamily="34" charset="0"/>
              </a:rPr>
              <a:t> </a:t>
            </a:r>
          </a:p>
          <a:p>
            <a:r>
              <a:rPr lang="en-GB" sz="1200" b="1" dirty="0">
                <a:effectLst/>
                <a:latin typeface="Arial" panose="020B0604020202020204" pitchFamily="34" charset="0"/>
                <a:ea typeface="Times New Roman" panose="02020603050405020304" pitchFamily="18" charset="0"/>
                <a:cs typeface="Arial" panose="020B0604020202020204" pitchFamily="34" charset="0"/>
              </a:rPr>
              <a:t>Vaping deaths</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GB" sz="1200" dirty="0">
                <a:effectLst/>
                <a:latin typeface="Arial" panose="020B0604020202020204" pitchFamily="34" charset="0"/>
                <a:ea typeface="Times New Roman" panose="02020603050405020304" pitchFamily="18" charset="0"/>
                <a:cs typeface="Arial" panose="020B0604020202020204" pitchFamily="34" charset="0"/>
              </a:rPr>
              <a:t>During 2019, the Centers for Disease Control and Prevention (CDC) in the US reported over 2,000 confirmed and probable e-cigarette or vaping product use-associated lung injuries (EVALI), and over 50 fatalities. </a:t>
            </a:r>
          </a:p>
          <a:p>
            <a:r>
              <a:rPr lang="en-GB" sz="1200" dirty="0">
                <a:effectLst/>
                <a:latin typeface="Arial" panose="020B0604020202020204" pitchFamily="34" charset="0"/>
                <a:ea typeface="Times New Roman" panose="02020603050405020304" pitchFamily="18" charset="0"/>
                <a:cs typeface="Arial" panose="020B0604020202020204" pitchFamily="34" charset="0"/>
              </a:rPr>
              <a:t> </a:t>
            </a:r>
          </a:p>
          <a:p>
            <a:r>
              <a:rPr lang="en-GB" sz="1200" dirty="0">
                <a:effectLst/>
                <a:latin typeface="Arial" panose="020B0604020202020204" pitchFamily="34" charset="0"/>
                <a:ea typeface="Times New Roman" panose="02020603050405020304" pitchFamily="18" charset="0"/>
                <a:cs typeface="Arial" panose="020B0604020202020204" pitchFamily="34" charset="0"/>
              </a:rPr>
              <a:t>The deaths occurred in very specific circumstances: mainly young men who used THC (cannabis) containing liquids in their devices. Subsequently, a specific additive (vitamin E acetate) has been identified as a likely cause of EVALI. </a:t>
            </a:r>
          </a:p>
          <a:p>
            <a:r>
              <a:rPr lang="en-GB" sz="1200" dirty="0">
                <a:effectLst/>
                <a:latin typeface="Arial" panose="020B0604020202020204" pitchFamily="34" charset="0"/>
                <a:ea typeface="Times New Roman" panose="02020603050405020304" pitchFamily="18" charset="0"/>
                <a:cs typeface="Arial" panose="020B0604020202020204" pitchFamily="34" charset="0"/>
              </a:rPr>
              <a:t> </a:t>
            </a:r>
          </a:p>
          <a:p>
            <a:r>
              <a:rPr lang="en-GB" sz="1200" dirty="0">
                <a:effectLst/>
                <a:latin typeface="Arial" panose="020B0604020202020204" pitchFamily="34" charset="0"/>
                <a:ea typeface="Times New Roman" panose="02020603050405020304" pitchFamily="18" charset="0"/>
                <a:cs typeface="Arial" panose="020B0604020202020204" pitchFamily="34" charset="0"/>
              </a:rPr>
              <a:t>Public Health England consider that on balance, these cases of lung disease, and in some cases death, are not related to the vaping of nicotine.</a:t>
            </a:r>
          </a:p>
          <a:p>
            <a:r>
              <a:rPr lang="en-GB" sz="1200" dirty="0">
                <a:effectLst/>
                <a:latin typeface="Arial" panose="020B0604020202020204" pitchFamily="34" charset="0"/>
                <a:ea typeface="Times New Roman" panose="02020603050405020304" pitchFamily="18" charset="0"/>
                <a:cs typeface="Arial" panose="020B0604020202020204" pitchFamily="34" charset="0"/>
              </a:rPr>
              <a:t> </a:t>
            </a:r>
          </a:p>
          <a:p>
            <a:r>
              <a:rPr lang="en-GB" sz="1200" b="1" dirty="0">
                <a:effectLst/>
                <a:latin typeface="Arial" panose="020B0604020202020204" pitchFamily="34" charset="0"/>
                <a:ea typeface="Times New Roman" panose="02020603050405020304" pitchFamily="18" charset="0"/>
                <a:cs typeface="Arial" panose="020B0604020202020204" pitchFamily="34" charset="0"/>
              </a:rPr>
              <a:t>Popcorn lung</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CA" sz="1200" dirty="0">
                <a:effectLst/>
                <a:latin typeface="Arial" panose="020B0604020202020204" pitchFamily="34" charset="0"/>
                <a:ea typeface="Times New Roman" panose="02020603050405020304" pitchFamily="18" charset="0"/>
                <a:cs typeface="Arial" panose="020B0604020202020204" pitchFamily="34" charset="0"/>
              </a:rPr>
              <a:t>There have never been any confirmed cases of ‘popcorn’ lung from vaping nicotine. </a:t>
            </a:r>
            <a:r>
              <a:rPr lang="en-GB" sz="1200" dirty="0">
                <a:effectLst/>
                <a:latin typeface="Arial" panose="020B0604020202020204" pitchFamily="34" charset="0"/>
                <a:ea typeface="Times New Roman" panose="02020603050405020304" pitchFamily="18" charset="0"/>
                <a:cs typeface="Arial" panose="020B0604020202020204" pitchFamily="34" charset="0"/>
              </a:rPr>
              <a:t>Diacetyl (a flavour used in popcorn) is safe for oral consumption but, when heated and inhaled in large doses over a long period, can cause permanent bronchiolitis ('popcorn lung'). </a:t>
            </a:r>
          </a:p>
          <a:p>
            <a:r>
              <a:rPr lang="en-GB" sz="1200" dirty="0">
                <a:effectLst/>
                <a:latin typeface="Arial" panose="020B0604020202020204" pitchFamily="34" charset="0"/>
                <a:ea typeface="Times New Roman" panose="02020603050405020304" pitchFamily="18" charset="0"/>
                <a:cs typeface="Arial" panose="020B0604020202020204" pitchFamily="34" charset="0"/>
              </a:rPr>
              <a:t> </a:t>
            </a:r>
          </a:p>
          <a:p>
            <a:r>
              <a:rPr lang="en-GB" sz="1200" dirty="0">
                <a:effectLst/>
                <a:latin typeface="Arial" panose="020B0604020202020204" pitchFamily="34" charset="0"/>
                <a:ea typeface="Times New Roman" panose="02020603050405020304" pitchFamily="18" charset="0"/>
                <a:cs typeface="Arial" panose="020B0604020202020204" pitchFamily="34" charset="0"/>
              </a:rPr>
              <a:t>In the UK, diacetyl was banned in e-cigarette liquids under the EU Tobacco Products Directive (TPD) in 2016. So, e-liquids sold in the UK shouldn’t contain diacetyl. It is worth noting that cigarette smoke contains diacetyl. </a:t>
            </a:r>
          </a:p>
          <a:p>
            <a:br>
              <a:rPr lang="en-GB" sz="1200" dirty="0">
                <a:effectLst/>
                <a:latin typeface="Arial" panose="020B0604020202020204" pitchFamily="34" charset="0"/>
                <a:ea typeface="Times New Roman" panose="02020603050405020304" pitchFamily="18" charset="0"/>
                <a:cs typeface="Arial" panose="020B0604020202020204" pitchFamily="34" charset="0"/>
              </a:rPr>
            </a:br>
            <a:r>
              <a:rPr lang="en-GB" sz="1200" dirty="0">
                <a:effectLst/>
                <a:latin typeface="Arial" panose="020B0604020202020204" pitchFamily="34" charset="0"/>
                <a:ea typeface="Times New Roman" panose="02020603050405020304" pitchFamily="18" charset="0"/>
                <a:cs typeface="Arial" panose="020B0604020202020204" pitchFamily="34" charset="0"/>
              </a:rPr>
              <a:t>Although there is no research to date that shows any clear dangers of flavours in e-cigarette vapour, health risks from long-term use could emerge. Again, these risks are likely to be significantly lower than the risks of continued smoking.</a:t>
            </a:r>
          </a:p>
          <a:p>
            <a:endParaRPr lang="en-US" sz="120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8</a:t>
            </a:fld>
            <a:endParaRPr lang="en-US" dirty="0"/>
          </a:p>
        </p:txBody>
      </p:sp>
    </p:spTree>
    <p:extLst>
      <p:ext uri="{BB962C8B-B14F-4D97-AF65-F5344CB8AC3E}">
        <p14:creationId xmlns:p14="http://schemas.microsoft.com/office/powerpoint/2010/main" val="391951400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7"/>
        <p:cNvGrpSpPr/>
        <p:nvPr/>
      </p:nvGrpSpPr>
      <p:grpSpPr>
        <a:xfrm>
          <a:off x="0" y="0"/>
          <a:ext cx="0" cy="0"/>
          <a:chOff x="0" y="0"/>
          <a:chExt cx="0" cy="0"/>
        </a:xfrm>
      </p:grpSpPr>
      <p:sp>
        <p:nvSpPr>
          <p:cNvPr id="238" name="Google Shape;238;g255aba8491d_0_175:notes"/>
          <p:cNvSpPr>
            <a:spLocks noGrp="1" noRot="1" noChangeAspect="1"/>
          </p:cNvSpPr>
          <p:nvPr>
            <p:ph type="sldImg" idx="2"/>
          </p:nvPr>
        </p:nvSpPr>
        <p:spPr>
          <a:xfrm>
            <a:off x="917575" y="744538"/>
            <a:ext cx="4962525" cy="3722687"/>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239" name="Google Shape;239;g255aba8491d_0_175:notes"/>
          <p:cNvSpPr txBox="1">
            <a:spLocks noGrp="1"/>
          </p:cNvSpPr>
          <p:nvPr>
            <p:ph type="body" idx="1"/>
          </p:nvPr>
        </p:nvSpPr>
        <p:spPr>
          <a:xfrm>
            <a:off x="679450" y="4716463"/>
            <a:ext cx="5438700" cy="44673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lang="en-CA" b="1" dirty="0">
              <a:latin typeface="Arial" panose="020B0604020202020204" pitchFamily="34" charset="0"/>
              <a:cs typeface="Arial" panose="020B0604020202020204" pitchFamily="34" charset="0"/>
            </a:endParaRPr>
          </a:p>
          <a:p>
            <a:pPr marL="0" lvl="0" indent="0" algn="l" rtl="0">
              <a:spcBef>
                <a:spcPts val="0"/>
              </a:spcBef>
              <a:spcAft>
                <a:spcPts val="0"/>
              </a:spcAft>
              <a:buNone/>
            </a:pPr>
            <a:r>
              <a:rPr lang="en-CA" b="1" dirty="0">
                <a:latin typeface="Arial" panose="020B0604020202020204" pitchFamily="34" charset="0"/>
                <a:cs typeface="Arial" panose="020B0604020202020204" pitchFamily="34" charset="0"/>
              </a:rPr>
              <a:t>Sources:</a:t>
            </a:r>
          </a:p>
          <a:p>
            <a:pPr marL="0" lvl="0" indent="0" algn="l" rtl="0">
              <a:spcBef>
                <a:spcPts val="0"/>
              </a:spcBef>
              <a:spcAft>
                <a:spcPts val="0"/>
              </a:spcAft>
              <a:buNone/>
            </a:pPr>
            <a:endParaRPr lang="en-CA" dirty="0">
              <a:latin typeface="Arial" panose="020B0604020202020204" pitchFamily="34" charset="0"/>
              <a:cs typeface="Arial" panose="020B0604020202020204" pitchFamily="34" charset="0"/>
            </a:endParaRPr>
          </a:p>
          <a:p>
            <a:pPr marL="0" lvl="0" indent="0" algn="l" rtl="0">
              <a:spcBef>
                <a:spcPts val="0"/>
              </a:spcBef>
              <a:spcAft>
                <a:spcPts val="0"/>
              </a:spcAft>
              <a:buNone/>
            </a:pPr>
            <a:r>
              <a:rPr lang="en-CA" dirty="0">
                <a:latin typeface="Arial" panose="020B0604020202020204" pitchFamily="34" charset="0"/>
                <a:cs typeface="Arial" panose="020B0604020202020204" pitchFamily="34" charset="0"/>
              </a:rPr>
              <a:t>Li J, Hajek P, Pesola F, Wu Q, Phillips-Waller A, Przulj D, et al. Cost-effectiveness of e-cigarettes compared with nicotine replacement therapy in stop smoking services in England (TEC study): a randomized controlled trial. Addiction. 2020 Mar;115(3):507-17. Available from: https://doi.org/10.1111/add.14829 15. </a:t>
            </a:r>
          </a:p>
          <a:p>
            <a:pPr marL="0" lvl="0" indent="0" algn="l" rtl="0">
              <a:spcBef>
                <a:spcPts val="0"/>
              </a:spcBef>
              <a:spcAft>
                <a:spcPts val="0"/>
              </a:spcAft>
              <a:buNone/>
            </a:pPr>
            <a:endParaRPr lang="en-CA" dirty="0">
              <a:latin typeface="Arial" panose="020B0604020202020204" pitchFamily="34" charset="0"/>
              <a:cs typeface="Arial" panose="020B0604020202020204" pitchFamily="34" charset="0"/>
            </a:endParaRPr>
          </a:p>
          <a:p>
            <a:pPr marL="0" lvl="0" indent="0" algn="l" rtl="0">
              <a:spcBef>
                <a:spcPts val="0"/>
              </a:spcBef>
              <a:spcAft>
                <a:spcPts val="0"/>
              </a:spcAft>
              <a:buNone/>
            </a:pPr>
            <a:r>
              <a:rPr lang="en-CA" dirty="0">
                <a:latin typeface="Arial" panose="020B0604020202020204" pitchFamily="34" charset="0"/>
                <a:cs typeface="Arial" panose="020B0604020202020204" pitchFamily="34" charset="0"/>
              </a:rPr>
              <a:t>Hartmann-Boyce J, McRobbie H, Lindson N, Bullen C, Begh R, Theodoulou A, et al. Cochrane review of e-cigarettes for smoking cessation: update on the latest evidence. ASH webinar: Using e-cigarettes to support smoking cessation in the NHS. April 2022. Available from: https://ash.org.uk/resources/view/using-e-cigarettes-to-support-smoking-cessation-in-the-nhs </a:t>
            </a:r>
            <a:endParaRPr dirty="0">
              <a:latin typeface="Arial" panose="020B0604020202020204" pitchFamily="34" charset="0"/>
              <a:cs typeface="Arial" panose="020B0604020202020204" pitchFamily="34" charset="0"/>
            </a:endParaRPr>
          </a:p>
        </p:txBody>
      </p:sp>
      <p:sp>
        <p:nvSpPr>
          <p:cNvPr id="240" name="Google Shape;240;g255aba8491d_0_175:notes"/>
          <p:cNvSpPr txBox="1">
            <a:spLocks noGrp="1"/>
          </p:cNvSpPr>
          <p:nvPr>
            <p:ph type="sldNum" idx="12"/>
          </p:nvPr>
        </p:nvSpPr>
        <p:spPr>
          <a:xfrm>
            <a:off x="3849688" y="9429750"/>
            <a:ext cx="2946300" cy="4968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sz="1200" b="0" i="0" u="none" strike="noStrike" cap="none">
                <a:solidFill>
                  <a:schemeClr val="dk1"/>
                </a:solidFill>
                <a:latin typeface="Arial"/>
                <a:ea typeface="Arial"/>
                <a:cs typeface="Arial"/>
                <a:sym typeface="Arial"/>
              </a:rPr>
              <a:t>9</a:t>
            </a:fld>
            <a:endParaRPr sz="1200" b="0" i="0" u="none" strike="noStrike" cap="none" dirty="0">
              <a:solidFill>
                <a:schemeClr val="dk1"/>
              </a:solidFill>
              <a:latin typeface="Arial"/>
              <a:ea typeface="Arial"/>
              <a:cs typeface="Arial"/>
              <a:sym typeface="Arial"/>
            </a:endParaRPr>
          </a:p>
        </p:txBody>
      </p:sp>
    </p:spTree>
    <p:extLst>
      <p:ext uri="{BB962C8B-B14F-4D97-AF65-F5344CB8AC3E}">
        <p14:creationId xmlns:p14="http://schemas.microsoft.com/office/powerpoint/2010/main" val="325558188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CA" sz="1200" dirty="0">
                <a:effectLst/>
                <a:latin typeface="Arial" panose="020B0604020202020204" pitchFamily="34" charset="0"/>
                <a:ea typeface="Times New Roman" panose="02020603050405020304" pitchFamily="18" charset="0"/>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US" sz="1200" dirty="0">
                <a:effectLst/>
                <a:latin typeface="Arial" panose="020B0604020202020204" pitchFamily="34" charset="0"/>
                <a:ea typeface="Times New Roman" panose="02020603050405020304" pitchFamily="18" charset="0"/>
                <a:cs typeface="Arial" panose="020B0604020202020204" pitchFamily="34" charset="0"/>
              </a:rPr>
              <a:t>You may be supporting patients with stopping or temporary abstinence as part of planned admission, and/or have a patient who is in and out of an inpatient setting. Rechargeable and re-fillable e-cigarettes will be suitable for most patients. Disposable e-cigarettes may be the most suitable option for those who present with a high-risk profile.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CA" sz="1200" dirty="0">
                <a:effectLst/>
                <a:latin typeface="Arial" panose="020B0604020202020204" pitchFamily="34" charset="0"/>
                <a:ea typeface="Times New Roman" panose="02020603050405020304" pitchFamily="18" charset="0"/>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CA" sz="1200" dirty="0">
                <a:effectLst/>
                <a:latin typeface="Arial" panose="020B0604020202020204" pitchFamily="34" charset="0"/>
                <a:ea typeface="Times New Roman" panose="02020603050405020304" pitchFamily="18" charset="0"/>
                <a:cs typeface="Arial" panose="020B0604020202020204" pitchFamily="34" charset="0"/>
              </a:rPr>
              <a:t>Ensure Trust infection control policy is followed Advise that vapes should be for personal use only. Ensure patients do not use vapes near oxygen.</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CA" sz="1200" dirty="0">
                <a:effectLst/>
                <a:latin typeface="Arial" panose="020B0604020202020204" pitchFamily="34" charset="0"/>
                <a:ea typeface="Times New Roman" panose="02020603050405020304" pitchFamily="18" charset="0"/>
                <a:cs typeface="Arial" panose="020B0604020202020204" pitchFamily="34" charset="0"/>
              </a:rPr>
              <a:t> </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p>
            <a:r>
              <a:rPr lang="en-CA" sz="1200" dirty="0">
                <a:effectLst/>
                <a:latin typeface="Arial" panose="020B0604020202020204" pitchFamily="34" charset="0"/>
                <a:ea typeface="Times New Roman" panose="02020603050405020304" pitchFamily="18" charset="0"/>
                <a:cs typeface="Arial" panose="020B0604020202020204" pitchFamily="34" charset="0"/>
              </a:rPr>
              <a:t>There are no identified risks from second-hand vapour. Some studies have found traces of toxicants in secondhand vapour but at such low levels that they do not pose a health risk to bystanders.</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11</a:t>
            </a:fld>
            <a:endParaRPr lang="en-US" dirty="0"/>
          </a:p>
        </p:txBody>
      </p:sp>
    </p:spTree>
    <p:extLst>
      <p:ext uri="{BB962C8B-B14F-4D97-AF65-F5344CB8AC3E}">
        <p14:creationId xmlns:p14="http://schemas.microsoft.com/office/powerpoint/2010/main" val="57126763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4.jpeg"/><Relationship Id="rId1" Type="http://schemas.openxmlformats.org/officeDocument/2006/relationships/slideMaster" Target="../slideMasters/slideMaster3.xml"/><Relationship Id="rId4" Type="http://schemas.openxmlformats.org/officeDocument/2006/relationships/image" Target="../media/image12.png"/></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Main title">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45B3ABCA-F75A-9F10-45E6-F13CD3CF0D5A}"/>
              </a:ext>
            </a:extLst>
          </p:cNvPr>
          <p:cNvPicPr>
            <a:picLocks noChangeAspect="1"/>
          </p:cNvPicPr>
          <p:nvPr userDrawn="1"/>
        </p:nvPicPr>
        <p:blipFill>
          <a:blip r:embed="rId2"/>
          <a:srcRect/>
          <a:stretch/>
        </p:blipFill>
        <p:spPr>
          <a:xfrm>
            <a:off x="0" y="0"/>
            <a:ext cx="9144000" cy="6858000"/>
          </a:xfrm>
          <a:prstGeom prst="rect">
            <a:avLst/>
          </a:prstGeom>
        </p:spPr>
      </p:pic>
      <p:sp>
        <p:nvSpPr>
          <p:cNvPr id="3" name="Subtitle 2"/>
          <p:cNvSpPr>
            <a:spLocks noGrp="1"/>
          </p:cNvSpPr>
          <p:nvPr>
            <p:ph type="subTitle" idx="1"/>
          </p:nvPr>
        </p:nvSpPr>
        <p:spPr>
          <a:xfrm>
            <a:off x="952500" y="956961"/>
            <a:ext cx="7200900" cy="2302767"/>
          </a:xfrm>
        </p:spPr>
        <p:txBody>
          <a:bodyPr>
            <a:noAutofit/>
          </a:bodyPr>
          <a:lstStyle>
            <a:lvl1pPr marL="0" indent="0" algn="l">
              <a:lnSpc>
                <a:spcPts val="4500"/>
              </a:lnSpc>
              <a:spcBef>
                <a:spcPts val="0"/>
              </a:spcBef>
              <a:spcAft>
                <a:spcPts val="0"/>
              </a:spcAft>
              <a:buNone/>
              <a:defRPr sz="3500" b="1" i="0">
                <a:solidFill>
                  <a:schemeClr val="bg1"/>
                </a:solidFill>
                <a:effectLst>
                  <a:outerShdw blurRad="254000" dist="38100" dir="5400000" algn="ctr" rotWithShape="0">
                    <a:srgbClr val="000000">
                      <a:alpha val="25000"/>
                    </a:srgbClr>
                  </a:outerShdw>
                </a:effectLst>
                <a:latin typeface="Arial" panose="020B0604020202020204" pitchFamily="34" charset="0"/>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a:t>Click to edit Master subtitle style</a:t>
            </a:r>
            <a:endParaRPr lang="en-US"/>
          </a:p>
        </p:txBody>
      </p:sp>
      <p:sp>
        <p:nvSpPr>
          <p:cNvPr id="7" name="Text Placeholder 8">
            <a:extLst>
              <a:ext uri="{FF2B5EF4-FFF2-40B4-BE49-F238E27FC236}">
                <a16:creationId xmlns:a16="http://schemas.microsoft.com/office/drawing/2014/main" id="{D1F9E7F3-AABB-0241-87AB-30AAECBA3F69}"/>
              </a:ext>
            </a:extLst>
          </p:cNvPr>
          <p:cNvSpPr>
            <a:spLocks noGrp="1"/>
          </p:cNvSpPr>
          <p:nvPr>
            <p:ph type="body" sz="quarter" idx="11"/>
          </p:nvPr>
        </p:nvSpPr>
        <p:spPr>
          <a:xfrm>
            <a:off x="952500" y="5139778"/>
            <a:ext cx="7200900" cy="347599"/>
          </a:xfrm>
        </p:spPr>
        <p:txBody>
          <a:bodyPr/>
          <a:lstStyle>
            <a:lvl1pPr algn="l">
              <a:buNone/>
              <a:defRPr sz="1600">
                <a:solidFill>
                  <a:schemeClr val="accent3"/>
                </a:solidFill>
              </a:defRPr>
            </a:lvl1pPr>
            <a:lvl2pPr algn="l">
              <a:buNone/>
              <a:defRPr/>
            </a:lvl2pPr>
            <a:lvl3pPr algn="l">
              <a:buNone/>
              <a:defRPr/>
            </a:lvl3pPr>
            <a:lvl4pPr algn="l">
              <a:buNone/>
              <a:defRPr/>
            </a:lvl4pPr>
            <a:lvl5pPr algn="l">
              <a:buNone/>
              <a:defRPr/>
            </a:lvl5pPr>
          </a:lstStyle>
          <a:p>
            <a:pPr lvl="0"/>
            <a:r>
              <a:rPr lang="en-GB"/>
              <a:t>Click to edit Master text styles</a:t>
            </a:r>
          </a:p>
        </p:txBody>
      </p:sp>
      <p:sp>
        <p:nvSpPr>
          <p:cNvPr id="8" name="Text Placeholder 8">
            <a:extLst>
              <a:ext uri="{FF2B5EF4-FFF2-40B4-BE49-F238E27FC236}">
                <a16:creationId xmlns:a16="http://schemas.microsoft.com/office/drawing/2014/main" id="{C68751F8-1D78-5A4E-9D45-B1F88A88994B}"/>
              </a:ext>
            </a:extLst>
          </p:cNvPr>
          <p:cNvSpPr>
            <a:spLocks noGrp="1"/>
          </p:cNvSpPr>
          <p:nvPr>
            <p:ph type="body" sz="quarter" idx="12"/>
          </p:nvPr>
        </p:nvSpPr>
        <p:spPr>
          <a:xfrm>
            <a:off x="952500" y="5508946"/>
            <a:ext cx="7200900" cy="347599"/>
          </a:xfrm>
        </p:spPr>
        <p:txBody>
          <a:bodyPr/>
          <a:lstStyle>
            <a:lvl1pPr algn="l">
              <a:buNone/>
              <a:defRPr sz="1600">
                <a:solidFill>
                  <a:schemeClr val="accent3"/>
                </a:solidFill>
              </a:defRPr>
            </a:lvl1pPr>
            <a:lvl2pPr algn="l">
              <a:buNone/>
              <a:defRPr/>
            </a:lvl2pPr>
            <a:lvl3pPr algn="l">
              <a:buNone/>
              <a:defRPr/>
            </a:lvl3pPr>
            <a:lvl4pPr algn="l">
              <a:buNone/>
              <a:defRPr/>
            </a:lvl4pPr>
            <a:lvl5pPr algn="l">
              <a:buNone/>
              <a:defRPr/>
            </a:lvl5pPr>
          </a:lstStyle>
          <a:p>
            <a:pPr lvl="0"/>
            <a:r>
              <a:rPr lang="en-GB"/>
              <a:t>Click to edit Master text styles</a:t>
            </a:r>
          </a:p>
        </p:txBody>
      </p:sp>
      <p:sp>
        <p:nvSpPr>
          <p:cNvPr id="10" name="Text Placeholder 8">
            <a:extLst>
              <a:ext uri="{FF2B5EF4-FFF2-40B4-BE49-F238E27FC236}">
                <a16:creationId xmlns:a16="http://schemas.microsoft.com/office/drawing/2014/main" id="{4F296190-872A-034A-97D8-F4D34666EADD}"/>
              </a:ext>
            </a:extLst>
          </p:cNvPr>
          <p:cNvSpPr>
            <a:spLocks noGrp="1"/>
          </p:cNvSpPr>
          <p:nvPr>
            <p:ph type="body" sz="quarter" idx="13"/>
          </p:nvPr>
        </p:nvSpPr>
        <p:spPr>
          <a:xfrm>
            <a:off x="952500" y="4770610"/>
            <a:ext cx="7200900" cy="347599"/>
          </a:xfrm>
        </p:spPr>
        <p:txBody>
          <a:bodyPr/>
          <a:lstStyle>
            <a:lvl1pPr algn="l">
              <a:buNone/>
              <a:defRPr sz="1600">
                <a:solidFill>
                  <a:schemeClr val="accent3"/>
                </a:solidFill>
              </a:defRPr>
            </a:lvl1pPr>
            <a:lvl2pPr algn="l">
              <a:buNone/>
              <a:defRPr/>
            </a:lvl2pPr>
            <a:lvl3pPr algn="l">
              <a:buNone/>
              <a:defRPr/>
            </a:lvl3pPr>
            <a:lvl4pPr algn="l">
              <a:buNone/>
              <a:defRPr/>
            </a:lvl4pPr>
            <a:lvl5pPr algn="l">
              <a:buNone/>
              <a:defRPr/>
            </a:lvl5pPr>
          </a:lstStyle>
          <a:p>
            <a:pPr lvl="0"/>
            <a:r>
              <a:rPr lang="en-GB"/>
              <a:t>Click to edit Master text styles</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divider">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ED424426-9EA0-2F80-518F-B1E6C04AF998}"/>
              </a:ext>
            </a:extLst>
          </p:cNvPr>
          <p:cNvPicPr>
            <a:picLocks noChangeAspect="1"/>
          </p:cNvPicPr>
          <p:nvPr userDrawn="1"/>
        </p:nvPicPr>
        <p:blipFill>
          <a:blip r:embed="rId2"/>
          <a:srcRect/>
          <a:stretch/>
        </p:blipFill>
        <p:spPr>
          <a:xfrm>
            <a:off x="0" y="0"/>
            <a:ext cx="9144000" cy="6858000"/>
          </a:xfrm>
          <a:prstGeom prst="rect">
            <a:avLst/>
          </a:prstGeom>
        </p:spPr>
      </p:pic>
      <p:sp>
        <p:nvSpPr>
          <p:cNvPr id="5" name="Subtitle 2">
            <a:extLst>
              <a:ext uri="{FF2B5EF4-FFF2-40B4-BE49-F238E27FC236}">
                <a16:creationId xmlns:a16="http://schemas.microsoft.com/office/drawing/2014/main" id="{9899109D-217D-F041-A2C0-B8AE13CD4563}"/>
              </a:ext>
            </a:extLst>
          </p:cNvPr>
          <p:cNvSpPr>
            <a:spLocks noGrp="1"/>
          </p:cNvSpPr>
          <p:nvPr>
            <p:ph type="subTitle" idx="1"/>
          </p:nvPr>
        </p:nvSpPr>
        <p:spPr>
          <a:xfrm>
            <a:off x="952500" y="1772816"/>
            <a:ext cx="7200900" cy="3168352"/>
          </a:xfrm>
        </p:spPr>
        <p:txBody>
          <a:bodyPr anchor="ctr">
            <a:noAutofit/>
          </a:bodyPr>
          <a:lstStyle>
            <a:lvl1pPr marL="0" indent="0" algn="ctr">
              <a:lnSpc>
                <a:spcPts val="4500"/>
              </a:lnSpc>
              <a:spcBef>
                <a:spcPts val="500"/>
              </a:spcBef>
              <a:spcAft>
                <a:spcPts val="500"/>
              </a:spcAft>
              <a:buNone/>
              <a:defRPr sz="4000" b="1" i="0">
                <a:solidFill>
                  <a:schemeClr val="bg1"/>
                </a:solidFill>
                <a:effectLst>
                  <a:outerShdw blurRad="254000" dist="38100" dir="5400000" algn="ctr" rotWithShape="0">
                    <a:srgbClr val="000000">
                      <a:alpha val="25000"/>
                    </a:srgbClr>
                  </a:outerShdw>
                </a:effectLst>
                <a:latin typeface="Arial" panose="020B0604020202020204" pitchFamily="34" charset="0"/>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a:t>Click to edit Master subtitle style</a:t>
            </a:r>
            <a:endParaRPr lang="en-US"/>
          </a:p>
        </p:txBody>
      </p:sp>
    </p:spTree>
    <p:extLst>
      <p:ext uri="{BB962C8B-B14F-4D97-AF65-F5344CB8AC3E}">
        <p14:creationId xmlns:p14="http://schemas.microsoft.com/office/powerpoint/2010/main" val="38998082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706F22E-C7AB-6540-AFC5-35FC5F1C9016}"/>
              </a:ext>
            </a:extLst>
          </p:cNvPr>
          <p:cNvPicPr>
            <a:picLocks noChangeAspect="1"/>
          </p:cNvPicPr>
          <p:nvPr userDrawn="1"/>
        </p:nvPicPr>
        <p:blipFill>
          <a:blip r:embed="rId2"/>
          <a:srcRect/>
          <a:stretch/>
        </p:blipFill>
        <p:spPr>
          <a:xfrm>
            <a:off x="0" y="0"/>
            <a:ext cx="9144000" cy="6858000"/>
          </a:xfrm>
          <a:prstGeom prst="rect">
            <a:avLst/>
          </a:prstGeom>
        </p:spPr>
      </p:pic>
    </p:spTree>
    <p:extLst>
      <p:ext uri="{BB962C8B-B14F-4D97-AF65-F5344CB8AC3E}">
        <p14:creationId xmlns:p14="http://schemas.microsoft.com/office/powerpoint/2010/main" val="384975781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blank whit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EC715FEF-457E-AC89-C71E-16076653ABA4}"/>
              </a:ext>
            </a:extLst>
          </p:cNvPr>
          <p:cNvSpPr/>
          <p:nvPr userDrawn="1"/>
        </p:nvSpPr>
        <p:spPr bwMode="auto">
          <a:xfrm>
            <a:off x="0" y="0"/>
            <a:ext cx="9144000" cy="6858000"/>
          </a:xfrm>
          <a:prstGeom prst="rect">
            <a:avLst/>
          </a:prstGeom>
          <a:solidFill>
            <a:schemeClr val="bg1"/>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a:solidFill>
                <a:srgbClr val="DD0000"/>
              </a:solidFill>
              <a:effectLst/>
              <a:latin typeface="Calibri"/>
              <a:ea typeface="Calibri"/>
              <a:cs typeface="Times New Roman"/>
            </a:endParaRPr>
          </a:p>
        </p:txBody>
      </p:sp>
    </p:spTree>
    <p:extLst>
      <p:ext uri="{BB962C8B-B14F-4D97-AF65-F5344CB8AC3E}">
        <p14:creationId xmlns:p14="http://schemas.microsoft.com/office/powerpoint/2010/main" val="285739451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blank dark">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706F22E-C7AB-6540-AFC5-35FC5F1C9016}"/>
              </a:ext>
            </a:extLst>
          </p:cNvPr>
          <p:cNvPicPr>
            <a:picLocks noChangeAspect="1"/>
          </p:cNvPicPr>
          <p:nvPr userDrawn="1"/>
        </p:nvPicPr>
        <p:blipFill>
          <a:blip r:embed="rId2"/>
          <a:srcRect/>
          <a:stretch/>
        </p:blipFill>
        <p:spPr>
          <a:xfrm>
            <a:off x="0" y="0"/>
            <a:ext cx="9144000" cy="6858000"/>
          </a:xfrm>
          <a:prstGeom prst="rect">
            <a:avLst/>
          </a:prstGeom>
        </p:spPr>
      </p:pic>
    </p:spTree>
    <p:extLst>
      <p:ext uri="{BB962C8B-B14F-4D97-AF65-F5344CB8AC3E}">
        <p14:creationId xmlns:p14="http://schemas.microsoft.com/office/powerpoint/2010/main" val="24844530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blank dark smoke fade in">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706F22E-C7AB-6540-AFC5-35FC5F1C9016}"/>
              </a:ext>
            </a:extLst>
          </p:cNvPr>
          <p:cNvPicPr>
            <a:picLocks noChangeAspect="1"/>
          </p:cNvPicPr>
          <p:nvPr userDrawn="1"/>
        </p:nvPicPr>
        <p:blipFill>
          <a:blip r:embed="rId2"/>
          <a:srcRect/>
          <a:stretch/>
        </p:blipFill>
        <p:spPr>
          <a:xfrm>
            <a:off x="0" y="0"/>
            <a:ext cx="9144000" cy="6858000"/>
          </a:xfrm>
          <a:prstGeom prst="rect">
            <a:avLst/>
          </a:prstGeom>
        </p:spPr>
      </p:pic>
      <p:pic>
        <p:nvPicPr>
          <p:cNvPr id="4" name="Picture 3">
            <a:extLst>
              <a:ext uri="{FF2B5EF4-FFF2-40B4-BE49-F238E27FC236}">
                <a16:creationId xmlns:a16="http://schemas.microsoft.com/office/drawing/2014/main" id="{339F14AF-FF68-3A3C-0326-D37D91A63CA8}"/>
              </a:ext>
            </a:extLst>
          </p:cNvPr>
          <p:cNvPicPr>
            <a:picLocks noChangeAspect="1"/>
          </p:cNvPicPr>
          <p:nvPr userDrawn="1"/>
        </p:nvPicPr>
        <p:blipFill>
          <a:blip r:embed="rId3"/>
          <a:srcRect/>
          <a:stretch/>
        </p:blipFill>
        <p:spPr>
          <a:xfrm>
            <a:off x="0" y="0"/>
            <a:ext cx="9144000" cy="6858000"/>
          </a:xfrm>
          <a:prstGeom prst="rect">
            <a:avLst/>
          </a:prstGeom>
        </p:spPr>
      </p:pic>
    </p:spTree>
    <p:extLst>
      <p:ext uri="{BB962C8B-B14F-4D97-AF65-F5344CB8AC3E}">
        <p14:creationId xmlns:p14="http://schemas.microsoft.com/office/powerpoint/2010/main" val="32861731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bright smoke fade in">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706F22E-C7AB-6540-AFC5-35FC5F1C9016}"/>
              </a:ext>
            </a:extLst>
          </p:cNvPr>
          <p:cNvPicPr>
            <a:picLocks noChangeAspect="1"/>
          </p:cNvPicPr>
          <p:nvPr userDrawn="1"/>
        </p:nvPicPr>
        <p:blipFill>
          <a:blip r:embed="rId2"/>
          <a:srcRect/>
          <a:stretch/>
        </p:blipFill>
        <p:spPr>
          <a:xfrm>
            <a:off x="0" y="0"/>
            <a:ext cx="9144000" cy="6858000"/>
          </a:xfrm>
          <a:prstGeom prst="rect">
            <a:avLst/>
          </a:prstGeom>
        </p:spPr>
      </p:pic>
      <p:pic>
        <p:nvPicPr>
          <p:cNvPr id="4" name="Picture 3">
            <a:extLst>
              <a:ext uri="{FF2B5EF4-FFF2-40B4-BE49-F238E27FC236}">
                <a16:creationId xmlns:a16="http://schemas.microsoft.com/office/drawing/2014/main" id="{339F14AF-FF68-3A3C-0326-D37D91A63CA8}"/>
              </a:ext>
            </a:extLst>
          </p:cNvPr>
          <p:cNvPicPr>
            <a:picLocks noChangeAspect="1"/>
          </p:cNvPicPr>
          <p:nvPr userDrawn="1"/>
        </p:nvPicPr>
        <p:blipFill>
          <a:blip r:embed="rId3"/>
          <a:srcRect/>
          <a:stretch/>
        </p:blipFill>
        <p:spPr>
          <a:xfrm>
            <a:off x="0" y="0"/>
            <a:ext cx="9144000" cy="6858000"/>
          </a:xfrm>
          <a:prstGeom prst="rect">
            <a:avLst/>
          </a:prstGeom>
        </p:spPr>
      </p:pic>
    </p:spTree>
    <p:extLst>
      <p:ext uri="{BB962C8B-B14F-4D97-AF65-F5344CB8AC3E}">
        <p14:creationId xmlns:p14="http://schemas.microsoft.com/office/powerpoint/2010/main" val="40934578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blank dark smok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706F22E-C7AB-6540-AFC5-35FC5F1C9016}"/>
              </a:ext>
            </a:extLst>
          </p:cNvPr>
          <p:cNvPicPr>
            <a:picLocks noChangeAspect="1"/>
          </p:cNvPicPr>
          <p:nvPr userDrawn="1"/>
        </p:nvPicPr>
        <p:blipFill>
          <a:blip r:embed="rId2"/>
          <a:srcRect/>
          <a:stretch/>
        </p:blipFill>
        <p:spPr>
          <a:xfrm>
            <a:off x="0" y="0"/>
            <a:ext cx="9144000" cy="6858000"/>
          </a:xfrm>
          <a:prstGeom prst="rect">
            <a:avLst/>
          </a:prstGeom>
        </p:spPr>
      </p:pic>
    </p:spTree>
    <p:extLst>
      <p:ext uri="{BB962C8B-B14F-4D97-AF65-F5344CB8AC3E}">
        <p14:creationId xmlns:p14="http://schemas.microsoft.com/office/powerpoint/2010/main" val="64756219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bright smok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706F22E-C7AB-6540-AFC5-35FC5F1C9016}"/>
              </a:ext>
            </a:extLst>
          </p:cNvPr>
          <p:cNvPicPr>
            <a:picLocks noChangeAspect="1"/>
          </p:cNvPicPr>
          <p:nvPr userDrawn="1"/>
        </p:nvPicPr>
        <p:blipFill>
          <a:blip r:embed="rId2"/>
          <a:srcRect/>
          <a:stretch/>
        </p:blipFill>
        <p:spPr>
          <a:xfrm>
            <a:off x="0" y="0"/>
            <a:ext cx="9144000" cy="6858000"/>
          </a:xfrm>
          <a:prstGeom prst="rect">
            <a:avLst/>
          </a:prstGeom>
        </p:spPr>
      </p:pic>
    </p:spTree>
    <p:extLst>
      <p:ext uri="{BB962C8B-B14F-4D97-AF65-F5344CB8AC3E}">
        <p14:creationId xmlns:p14="http://schemas.microsoft.com/office/powerpoint/2010/main" val="150874242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end divider">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706F22E-C7AB-6540-AFC5-35FC5F1C9016}"/>
              </a:ext>
            </a:extLst>
          </p:cNvPr>
          <p:cNvPicPr>
            <a:picLocks noChangeAspect="1"/>
          </p:cNvPicPr>
          <p:nvPr userDrawn="1"/>
        </p:nvPicPr>
        <p:blipFill>
          <a:blip r:embed="rId2"/>
          <a:srcRect/>
          <a:stretch/>
        </p:blipFill>
        <p:spPr>
          <a:xfrm>
            <a:off x="0" y="0"/>
            <a:ext cx="9144000" cy="6858000"/>
          </a:xfrm>
          <a:prstGeom prst="rect">
            <a:avLst/>
          </a:prstGeom>
        </p:spPr>
      </p:pic>
      <p:sp>
        <p:nvSpPr>
          <p:cNvPr id="4" name="Subtitle 2">
            <a:extLst>
              <a:ext uri="{FF2B5EF4-FFF2-40B4-BE49-F238E27FC236}">
                <a16:creationId xmlns:a16="http://schemas.microsoft.com/office/drawing/2014/main" id="{5D5354D8-9E79-F53A-AE4D-8476D4C51D42}"/>
              </a:ext>
            </a:extLst>
          </p:cNvPr>
          <p:cNvSpPr>
            <a:spLocks noGrp="1"/>
          </p:cNvSpPr>
          <p:nvPr>
            <p:ph type="subTitle" idx="1"/>
          </p:nvPr>
        </p:nvSpPr>
        <p:spPr>
          <a:xfrm>
            <a:off x="952500" y="1239656"/>
            <a:ext cx="7200900" cy="4344935"/>
          </a:xfrm>
        </p:spPr>
        <p:txBody>
          <a:bodyPr anchor="ctr">
            <a:noAutofit/>
          </a:bodyPr>
          <a:lstStyle>
            <a:lvl1pPr marL="0" indent="0" algn="ctr">
              <a:lnSpc>
                <a:spcPts val="15000"/>
              </a:lnSpc>
              <a:spcBef>
                <a:spcPts val="0"/>
              </a:spcBef>
              <a:spcAft>
                <a:spcPts val="0"/>
              </a:spcAft>
              <a:buNone/>
              <a:defRPr sz="15000" b="1" i="0">
                <a:solidFill>
                  <a:schemeClr val="bg1"/>
                </a:solidFill>
                <a:effectLst>
                  <a:outerShdw blurRad="254000" dist="38100" dir="5400000" algn="ctr" rotWithShape="0">
                    <a:srgbClr val="000000">
                      <a:alpha val="25000"/>
                    </a:srgbClr>
                  </a:outerShdw>
                </a:effectLst>
                <a:latin typeface="Arial" panose="020B0604020202020204" pitchFamily="34" charset="0"/>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a:t>Click to edit Master subtitle style</a:t>
            </a:r>
            <a:endParaRPr lang="en-US"/>
          </a:p>
        </p:txBody>
      </p:sp>
    </p:spTree>
    <p:extLst>
      <p:ext uri="{BB962C8B-B14F-4D97-AF65-F5344CB8AC3E}">
        <p14:creationId xmlns:p14="http://schemas.microsoft.com/office/powerpoint/2010/main" val="59920699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en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82CDCA11-03B8-6646-AE16-91CB8EE8D86C}"/>
              </a:ext>
            </a:extLst>
          </p:cNvPr>
          <p:cNvPicPr>
            <a:picLocks noChangeAspect="1"/>
          </p:cNvPicPr>
          <p:nvPr userDrawn="1"/>
        </p:nvPicPr>
        <p:blipFill>
          <a:blip r:embed="rId2"/>
          <a:srcRect/>
          <a:stretch/>
        </p:blipFill>
        <p:spPr>
          <a:xfrm>
            <a:off x="0" y="0"/>
            <a:ext cx="9144000" cy="6858000"/>
          </a:xfrm>
          <a:prstGeom prst="rect">
            <a:avLst/>
          </a:prstGeom>
        </p:spPr>
      </p:pic>
      <p:pic>
        <p:nvPicPr>
          <p:cNvPr id="4" name="Picture 3">
            <a:extLst>
              <a:ext uri="{FF2B5EF4-FFF2-40B4-BE49-F238E27FC236}">
                <a16:creationId xmlns:a16="http://schemas.microsoft.com/office/drawing/2014/main" id="{CB023386-0522-9942-AAAD-B5EDFBC1B607}"/>
              </a:ext>
            </a:extLst>
          </p:cNvPr>
          <p:cNvPicPr>
            <a:picLocks noChangeAspect="1"/>
          </p:cNvPicPr>
          <p:nvPr userDrawn="1"/>
        </p:nvPicPr>
        <p:blipFill>
          <a:blip r:embed="rId3"/>
          <a:stretch>
            <a:fillRect/>
          </a:stretch>
        </p:blipFill>
        <p:spPr>
          <a:xfrm>
            <a:off x="2520225" y="2133600"/>
            <a:ext cx="4103550" cy="2274794"/>
          </a:xfrm>
          <a:prstGeom prst="rect">
            <a:avLst/>
          </a:prstGeom>
          <a:effectLst>
            <a:outerShdw blurRad="254000" dist="38100" dir="5400000" algn="ctr" rotWithShape="0">
              <a:srgbClr val="000000">
                <a:alpha val="25000"/>
              </a:srgbClr>
            </a:outerShdw>
          </a:effectLst>
        </p:spPr>
      </p:pic>
    </p:spTree>
    <p:extLst>
      <p:ext uri="{BB962C8B-B14F-4D97-AF65-F5344CB8AC3E}">
        <p14:creationId xmlns:p14="http://schemas.microsoft.com/office/powerpoint/2010/main" val="375696500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Main title + logo">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0ED2A448-2BE6-2D8B-C70E-4866EF89F491}"/>
              </a:ext>
            </a:extLst>
          </p:cNvPr>
          <p:cNvSpPr/>
          <p:nvPr userDrawn="1"/>
        </p:nvSpPr>
        <p:spPr bwMode="auto">
          <a:xfrm>
            <a:off x="0" y="5340653"/>
            <a:ext cx="9144000" cy="1512000"/>
          </a:xfrm>
          <a:prstGeom prst="rect">
            <a:avLst/>
          </a:prstGeom>
          <a:solidFill>
            <a:schemeClr val="bg2"/>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a:solidFill>
                <a:srgbClr val="DD0000"/>
              </a:solidFill>
              <a:effectLst/>
              <a:latin typeface="Calibri"/>
              <a:ea typeface="Calibri"/>
              <a:cs typeface="Times New Roman"/>
            </a:endParaRPr>
          </a:p>
        </p:txBody>
      </p:sp>
      <p:pic>
        <p:nvPicPr>
          <p:cNvPr id="12" name="Picture 11">
            <a:extLst>
              <a:ext uri="{FF2B5EF4-FFF2-40B4-BE49-F238E27FC236}">
                <a16:creationId xmlns:a16="http://schemas.microsoft.com/office/drawing/2014/main" id="{45B3ABCA-F75A-9F10-45E6-F13CD3CF0D5A}"/>
              </a:ext>
            </a:extLst>
          </p:cNvPr>
          <p:cNvPicPr>
            <a:picLocks noChangeAspect="1"/>
          </p:cNvPicPr>
          <p:nvPr userDrawn="1"/>
        </p:nvPicPr>
        <p:blipFill rotWithShape="1">
          <a:blip r:embed="rId2"/>
          <a:srcRect t="-4" b="21262"/>
          <a:stretch/>
        </p:blipFill>
        <p:spPr>
          <a:xfrm>
            <a:off x="0" y="0"/>
            <a:ext cx="9144000" cy="5400000"/>
          </a:xfrm>
          <a:prstGeom prst="rect">
            <a:avLst/>
          </a:prstGeom>
          <a:effectLst>
            <a:outerShdw blurRad="328814" dist="76200" dir="5400000" algn="ctr" rotWithShape="0">
              <a:srgbClr val="000000">
                <a:alpha val="20000"/>
              </a:srgbClr>
            </a:outerShdw>
          </a:effectLst>
        </p:spPr>
      </p:pic>
      <p:sp>
        <p:nvSpPr>
          <p:cNvPr id="3" name="Subtitle 2"/>
          <p:cNvSpPr>
            <a:spLocks noGrp="1"/>
          </p:cNvSpPr>
          <p:nvPr>
            <p:ph type="subTitle" idx="1"/>
          </p:nvPr>
        </p:nvSpPr>
        <p:spPr>
          <a:xfrm>
            <a:off x="952500" y="818745"/>
            <a:ext cx="7200900" cy="2302767"/>
          </a:xfrm>
        </p:spPr>
        <p:txBody>
          <a:bodyPr>
            <a:noAutofit/>
          </a:bodyPr>
          <a:lstStyle>
            <a:lvl1pPr marL="0" indent="0" algn="l">
              <a:lnSpc>
                <a:spcPts val="4500"/>
              </a:lnSpc>
              <a:spcBef>
                <a:spcPts val="0"/>
              </a:spcBef>
              <a:spcAft>
                <a:spcPts val="0"/>
              </a:spcAft>
              <a:buNone/>
              <a:defRPr sz="3500" b="1" i="0">
                <a:solidFill>
                  <a:schemeClr val="bg1"/>
                </a:solidFill>
                <a:effectLst>
                  <a:outerShdw blurRad="254000" dist="38100" dir="5400000" algn="ctr" rotWithShape="0">
                    <a:srgbClr val="000000">
                      <a:alpha val="25000"/>
                    </a:srgbClr>
                  </a:outerShdw>
                </a:effectLst>
                <a:latin typeface="Arial" panose="020B0604020202020204" pitchFamily="34" charset="0"/>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a:t>Click to edit Master subtitle style</a:t>
            </a:r>
            <a:endParaRPr lang="en-US"/>
          </a:p>
        </p:txBody>
      </p:sp>
      <p:sp>
        <p:nvSpPr>
          <p:cNvPr id="7" name="Text Placeholder 8">
            <a:extLst>
              <a:ext uri="{FF2B5EF4-FFF2-40B4-BE49-F238E27FC236}">
                <a16:creationId xmlns:a16="http://schemas.microsoft.com/office/drawing/2014/main" id="{D1F9E7F3-AABB-0241-87AB-30AAECBA3F69}"/>
              </a:ext>
            </a:extLst>
          </p:cNvPr>
          <p:cNvSpPr>
            <a:spLocks noGrp="1"/>
          </p:cNvSpPr>
          <p:nvPr>
            <p:ph type="body" sz="quarter" idx="11"/>
          </p:nvPr>
        </p:nvSpPr>
        <p:spPr>
          <a:xfrm>
            <a:off x="952500" y="3980827"/>
            <a:ext cx="7200900" cy="347599"/>
          </a:xfrm>
        </p:spPr>
        <p:txBody>
          <a:bodyPr/>
          <a:lstStyle>
            <a:lvl1pPr algn="l">
              <a:buNone/>
              <a:defRPr sz="1600">
                <a:solidFill>
                  <a:schemeClr val="accent3"/>
                </a:solidFill>
              </a:defRPr>
            </a:lvl1pPr>
            <a:lvl2pPr algn="l">
              <a:buNone/>
              <a:defRPr/>
            </a:lvl2pPr>
            <a:lvl3pPr algn="l">
              <a:buNone/>
              <a:defRPr/>
            </a:lvl3pPr>
            <a:lvl4pPr algn="l">
              <a:buNone/>
              <a:defRPr/>
            </a:lvl4pPr>
            <a:lvl5pPr algn="l">
              <a:buNone/>
              <a:defRPr/>
            </a:lvl5pPr>
          </a:lstStyle>
          <a:p>
            <a:pPr lvl="0"/>
            <a:r>
              <a:rPr lang="en-GB"/>
              <a:t>Click to edit Master text styles</a:t>
            </a:r>
          </a:p>
        </p:txBody>
      </p:sp>
      <p:sp>
        <p:nvSpPr>
          <p:cNvPr id="8" name="Text Placeholder 8">
            <a:extLst>
              <a:ext uri="{FF2B5EF4-FFF2-40B4-BE49-F238E27FC236}">
                <a16:creationId xmlns:a16="http://schemas.microsoft.com/office/drawing/2014/main" id="{C68751F8-1D78-5A4E-9D45-B1F88A88994B}"/>
              </a:ext>
            </a:extLst>
          </p:cNvPr>
          <p:cNvSpPr>
            <a:spLocks noGrp="1"/>
          </p:cNvSpPr>
          <p:nvPr>
            <p:ph type="body" sz="quarter" idx="12"/>
          </p:nvPr>
        </p:nvSpPr>
        <p:spPr>
          <a:xfrm>
            <a:off x="952500" y="4349995"/>
            <a:ext cx="7200900" cy="347599"/>
          </a:xfrm>
        </p:spPr>
        <p:txBody>
          <a:bodyPr/>
          <a:lstStyle>
            <a:lvl1pPr algn="l">
              <a:buNone/>
              <a:defRPr sz="1600">
                <a:solidFill>
                  <a:schemeClr val="accent3"/>
                </a:solidFill>
              </a:defRPr>
            </a:lvl1pPr>
            <a:lvl2pPr algn="l">
              <a:buNone/>
              <a:defRPr/>
            </a:lvl2pPr>
            <a:lvl3pPr algn="l">
              <a:buNone/>
              <a:defRPr/>
            </a:lvl3pPr>
            <a:lvl4pPr algn="l">
              <a:buNone/>
              <a:defRPr/>
            </a:lvl4pPr>
            <a:lvl5pPr algn="l">
              <a:buNone/>
              <a:defRPr/>
            </a:lvl5pPr>
          </a:lstStyle>
          <a:p>
            <a:pPr lvl="0"/>
            <a:r>
              <a:rPr lang="en-GB"/>
              <a:t>Click to edit Master text styles</a:t>
            </a:r>
          </a:p>
        </p:txBody>
      </p:sp>
      <p:sp>
        <p:nvSpPr>
          <p:cNvPr id="10" name="Text Placeholder 8">
            <a:extLst>
              <a:ext uri="{FF2B5EF4-FFF2-40B4-BE49-F238E27FC236}">
                <a16:creationId xmlns:a16="http://schemas.microsoft.com/office/drawing/2014/main" id="{4F296190-872A-034A-97D8-F4D34666EADD}"/>
              </a:ext>
            </a:extLst>
          </p:cNvPr>
          <p:cNvSpPr>
            <a:spLocks noGrp="1"/>
          </p:cNvSpPr>
          <p:nvPr>
            <p:ph type="body" sz="quarter" idx="13"/>
          </p:nvPr>
        </p:nvSpPr>
        <p:spPr>
          <a:xfrm>
            <a:off x="952500" y="3611659"/>
            <a:ext cx="7200900" cy="347599"/>
          </a:xfrm>
        </p:spPr>
        <p:txBody>
          <a:bodyPr/>
          <a:lstStyle>
            <a:lvl1pPr algn="l">
              <a:buNone/>
              <a:defRPr sz="1600">
                <a:solidFill>
                  <a:schemeClr val="accent3"/>
                </a:solidFill>
              </a:defRPr>
            </a:lvl1pPr>
            <a:lvl2pPr algn="l">
              <a:buNone/>
              <a:defRPr/>
            </a:lvl2pPr>
            <a:lvl3pPr algn="l">
              <a:buNone/>
              <a:defRPr/>
            </a:lvl3pPr>
            <a:lvl4pPr algn="l">
              <a:buNone/>
              <a:defRPr/>
            </a:lvl4pPr>
            <a:lvl5pPr algn="l">
              <a:buNone/>
              <a:defRPr/>
            </a:lvl5pPr>
          </a:lstStyle>
          <a:p>
            <a:pPr lvl="0"/>
            <a:r>
              <a:rPr lang="en-GB"/>
              <a:t>Click to edit Master text styles</a:t>
            </a:r>
          </a:p>
        </p:txBody>
      </p:sp>
    </p:spTree>
    <p:extLst>
      <p:ext uri="{BB962C8B-B14F-4D97-AF65-F5344CB8AC3E}">
        <p14:creationId xmlns:p14="http://schemas.microsoft.com/office/powerpoint/2010/main" val="189682551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NHS en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6479C98-12C9-EBC6-2BD2-71ED51D33490}"/>
              </a:ext>
            </a:extLst>
          </p:cNvPr>
          <p:cNvSpPr/>
          <p:nvPr userDrawn="1"/>
        </p:nvSpPr>
        <p:spPr bwMode="auto">
          <a:xfrm>
            <a:off x="0" y="0"/>
            <a:ext cx="9144000" cy="6858000"/>
          </a:xfrm>
          <a:prstGeom prst="rect">
            <a:avLst/>
          </a:prstGeom>
          <a:solidFill>
            <a:srgbClr val="005EB8"/>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a:solidFill>
                <a:srgbClr val="DD0000"/>
              </a:solidFill>
              <a:effectLst/>
              <a:latin typeface="Calibri"/>
              <a:ea typeface="Calibri"/>
              <a:cs typeface="Times New Roman"/>
            </a:endParaRPr>
          </a:p>
        </p:txBody>
      </p:sp>
      <p:grpSp>
        <p:nvGrpSpPr>
          <p:cNvPr id="13" name="Group 12">
            <a:extLst>
              <a:ext uri="{FF2B5EF4-FFF2-40B4-BE49-F238E27FC236}">
                <a16:creationId xmlns:a16="http://schemas.microsoft.com/office/drawing/2014/main" id="{B09B9844-7748-7647-2554-87D55F04CF58}"/>
              </a:ext>
            </a:extLst>
          </p:cNvPr>
          <p:cNvGrpSpPr/>
          <p:nvPr userDrawn="1"/>
        </p:nvGrpSpPr>
        <p:grpSpPr>
          <a:xfrm>
            <a:off x="1899002" y="2904674"/>
            <a:ext cx="5539281" cy="801914"/>
            <a:chOff x="1853603" y="3028043"/>
            <a:chExt cx="5539281" cy="801914"/>
          </a:xfrm>
        </p:grpSpPr>
        <p:pic>
          <p:nvPicPr>
            <p:cNvPr id="9" name="Picture 8">
              <a:extLst>
                <a:ext uri="{FF2B5EF4-FFF2-40B4-BE49-F238E27FC236}">
                  <a16:creationId xmlns:a16="http://schemas.microsoft.com/office/drawing/2014/main" id="{D54B14C4-61E0-B29A-84B8-972B696E1B62}"/>
                </a:ext>
              </a:extLst>
            </p:cNvPr>
            <p:cNvPicPr>
              <a:picLocks noChangeAspect="1"/>
            </p:cNvPicPr>
            <p:nvPr userDrawn="1"/>
          </p:nvPicPr>
          <p:blipFill>
            <a:blip r:embed="rId2"/>
            <a:stretch>
              <a:fillRect/>
            </a:stretch>
          </p:blipFill>
          <p:spPr>
            <a:xfrm>
              <a:off x="1853603" y="3028043"/>
              <a:ext cx="1740518" cy="801914"/>
            </a:xfrm>
            <a:prstGeom prst="rect">
              <a:avLst/>
            </a:prstGeom>
          </p:spPr>
        </p:pic>
        <p:pic>
          <p:nvPicPr>
            <p:cNvPr id="11" name="Picture 10">
              <a:extLst>
                <a:ext uri="{FF2B5EF4-FFF2-40B4-BE49-F238E27FC236}">
                  <a16:creationId xmlns:a16="http://schemas.microsoft.com/office/drawing/2014/main" id="{87F065BB-FFBF-E954-8424-005EB4EDBD83}"/>
                </a:ext>
              </a:extLst>
            </p:cNvPr>
            <p:cNvPicPr>
              <a:picLocks noChangeAspect="1"/>
            </p:cNvPicPr>
            <p:nvPr userDrawn="1"/>
          </p:nvPicPr>
          <p:blipFill>
            <a:blip r:embed="rId3"/>
            <a:stretch>
              <a:fillRect/>
            </a:stretch>
          </p:blipFill>
          <p:spPr>
            <a:xfrm>
              <a:off x="4722875" y="3028043"/>
              <a:ext cx="2670009" cy="801914"/>
            </a:xfrm>
            <a:prstGeom prst="rect">
              <a:avLst/>
            </a:prstGeom>
          </p:spPr>
        </p:pic>
      </p:grpSp>
    </p:spTree>
    <p:extLst>
      <p:ext uri="{BB962C8B-B14F-4D97-AF65-F5344CB8AC3E}">
        <p14:creationId xmlns:p14="http://schemas.microsoft.com/office/powerpoint/2010/main" val="154059016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green smoke fad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B5336C75-3CE7-1F88-30B8-FB8A67917D43}"/>
              </a:ext>
            </a:extLst>
          </p:cNvPr>
          <p:cNvSpPr/>
          <p:nvPr userDrawn="1"/>
        </p:nvSpPr>
        <p:spPr bwMode="auto">
          <a:xfrm>
            <a:off x="0" y="0"/>
            <a:ext cx="9144000" cy="6858000"/>
          </a:xfrm>
          <a:prstGeom prst="rect">
            <a:avLst/>
          </a:prstGeom>
          <a:solidFill>
            <a:schemeClr val="accent2"/>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pic>
        <p:nvPicPr>
          <p:cNvPr id="2" name="Picture 1">
            <a:extLst>
              <a:ext uri="{FF2B5EF4-FFF2-40B4-BE49-F238E27FC236}">
                <a16:creationId xmlns:a16="http://schemas.microsoft.com/office/drawing/2014/main" id="{918F4EAF-8D5D-85DA-EAC1-E4668A92C62A}"/>
              </a:ext>
            </a:extLst>
          </p:cNvPr>
          <p:cNvPicPr>
            <a:picLocks noChangeAspect="1"/>
          </p:cNvPicPr>
          <p:nvPr userDrawn="1"/>
        </p:nvPicPr>
        <p:blipFill>
          <a:blip r:embed="rId2"/>
          <a:srcRect/>
          <a:stretch/>
        </p:blipFill>
        <p:spPr>
          <a:xfrm>
            <a:off x="0" y="0"/>
            <a:ext cx="9144000" cy="6858000"/>
          </a:xfrm>
          <a:prstGeom prst="rect">
            <a:avLst/>
          </a:prstGeom>
        </p:spPr>
      </p:pic>
    </p:spTree>
    <p:extLst>
      <p:ext uri="{BB962C8B-B14F-4D97-AF65-F5344CB8AC3E}">
        <p14:creationId xmlns:p14="http://schemas.microsoft.com/office/powerpoint/2010/main" val="24171656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_blank dark smoke fad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B5336C75-3CE7-1F88-30B8-FB8A67917D43}"/>
              </a:ext>
            </a:extLst>
          </p:cNvPr>
          <p:cNvSpPr/>
          <p:nvPr userDrawn="1"/>
        </p:nvSpPr>
        <p:spPr bwMode="auto">
          <a:xfrm>
            <a:off x="0" y="0"/>
            <a:ext cx="9144000" cy="6858000"/>
          </a:xfrm>
          <a:prstGeom prst="rect">
            <a:avLst/>
          </a:prstGeom>
          <a:solidFill>
            <a:srgbClr val="012E57"/>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a:solidFill>
                <a:srgbClr val="DD0000"/>
              </a:solidFill>
              <a:effectLst/>
              <a:latin typeface="Calibri"/>
              <a:ea typeface="Calibri"/>
              <a:cs typeface="Times New Roman"/>
            </a:endParaRPr>
          </a:p>
        </p:txBody>
      </p:sp>
      <p:pic>
        <p:nvPicPr>
          <p:cNvPr id="2" name="Picture 1">
            <a:extLst>
              <a:ext uri="{FF2B5EF4-FFF2-40B4-BE49-F238E27FC236}">
                <a16:creationId xmlns:a16="http://schemas.microsoft.com/office/drawing/2014/main" id="{918F4EAF-8D5D-85DA-EAC1-E4668A92C62A}"/>
              </a:ext>
            </a:extLst>
          </p:cNvPr>
          <p:cNvPicPr>
            <a:picLocks noChangeAspect="1"/>
          </p:cNvPicPr>
          <p:nvPr userDrawn="1"/>
        </p:nvPicPr>
        <p:blipFill>
          <a:blip r:embed="rId2"/>
          <a:stretch>
            <a:fillRect/>
          </a:stretch>
        </p:blipFill>
        <p:spPr>
          <a:xfrm>
            <a:off x="0" y="0"/>
            <a:ext cx="9144000" cy="6858000"/>
          </a:xfrm>
          <a:prstGeom prst="rect">
            <a:avLst/>
          </a:prstGeom>
        </p:spPr>
      </p:pic>
    </p:spTree>
    <p:extLst>
      <p:ext uri="{BB962C8B-B14F-4D97-AF65-F5344CB8AC3E}">
        <p14:creationId xmlns:p14="http://schemas.microsoft.com/office/powerpoint/2010/main" val="466940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NCSCT + NHSE en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6479C98-12C9-EBC6-2BD2-71ED51D33490}"/>
              </a:ext>
            </a:extLst>
          </p:cNvPr>
          <p:cNvSpPr/>
          <p:nvPr userDrawn="1"/>
        </p:nvSpPr>
        <p:spPr bwMode="auto">
          <a:xfrm>
            <a:off x="0" y="0"/>
            <a:ext cx="9144000" cy="6858000"/>
          </a:xfrm>
          <a:prstGeom prst="rect">
            <a:avLst/>
          </a:prstGeom>
          <a:solidFill>
            <a:schemeClr val="bg1"/>
          </a:solidFill>
          <a:ln w="9525">
            <a:noFill/>
            <a:miter lim="800000"/>
            <a:headEnd/>
            <a:tailEnd/>
          </a:ln>
          <a:effectLst/>
        </p:spPr>
        <p:txBody>
          <a:bodyPr rot="0" vert="horz" wrap="square" lIns="360000" tIns="288000" rIns="360000" bIns="432000" rtlCol="0" anchor="ctr" anchorCtr="0" upright="1">
            <a:spAutoFit/>
          </a:bodyPr>
          <a:lstStyle/>
          <a:p>
            <a:pPr marL="0" marR="0" lvl="0" indent="0" algn="ctr" defTabSz="457200" rtl="0" eaLnBrk="1" fontAlgn="base" latinLnBrk="0" hangingPunct="1">
              <a:lnSpc>
                <a:spcPts val="2500"/>
              </a:lnSpc>
              <a:spcBef>
                <a:spcPct val="0"/>
              </a:spcBef>
              <a:spcAft>
                <a:spcPts val="1250"/>
              </a:spcAft>
              <a:buClrTx/>
              <a:buSzTx/>
              <a:buFontTx/>
              <a:buNone/>
              <a:tabLst/>
              <a:defRPr/>
            </a:pPr>
            <a:endParaRPr kumimoji="0" lang="en-US" sz="2100" b="0" i="1" u="none" strike="noStrike" kern="1200" cap="none" spc="0" normalizeH="0" baseline="0" noProof="0" dirty="0">
              <a:ln>
                <a:noFill/>
              </a:ln>
              <a:solidFill>
                <a:srgbClr val="DD0000"/>
              </a:solidFill>
              <a:effectLst/>
              <a:uLnTx/>
              <a:uFillTx/>
              <a:latin typeface="Calibri"/>
              <a:ea typeface="Calibri"/>
              <a:cs typeface="Times New Roman"/>
            </a:endParaRPr>
          </a:p>
        </p:txBody>
      </p:sp>
      <p:pic>
        <p:nvPicPr>
          <p:cNvPr id="6" name="Picture 5">
            <a:extLst>
              <a:ext uri="{FF2B5EF4-FFF2-40B4-BE49-F238E27FC236}">
                <a16:creationId xmlns:a16="http://schemas.microsoft.com/office/drawing/2014/main" id="{6E443056-19F4-F436-8471-25850C4EAF0E}"/>
              </a:ext>
            </a:extLst>
          </p:cNvPr>
          <p:cNvPicPr>
            <a:picLocks noChangeAspect="1"/>
          </p:cNvPicPr>
          <p:nvPr userDrawn="1"/>
        </p:nvPicPr>
        <p:blipFill>
          <a:blip r:embed="rId2"/>
          <a:srcRect/>
          <a:stretch/>
        </p:blipFill>
        <p:spPr>
          <a:xfrm>
            <a:off x="5698944" y="2729376"/>
            <a:ext cx="2008158" cy="1510562"/>
          </a:xfrm>
          <a:prstGeom prst="rect">
            <a:avLst/>
          </a:prstGeom>
        </p:spPr>
      </p:pic>
      <p:pic>
        <p:nvPicPr>
          <p:cNvPr id="7" name="Picture 6">
            <a:extLst>
              <a:ext uri="{FF2B5EF4-FFF2-40B4-BE49-F238E27FC236}">
                <a16:creationId xmlns:a16="http://schemas.microsoft.com/office/drawing/2014/main" id="{09DAAAA2-1272-83DA-9C87-9C8764379B9D}"/>
              </a:ext>
            </a:extLst>
          </p:cNvPr>
          <p:cNvPicPr>
            <a:picLocks noChangeAspect="1"/>
          </p:cNvPicPr>
          <p:nvPr userDrawn="1"/>
        </p:nvPicPr>
        <p:blipFill>
          <a:blip r:embed="rId3"/>
          <a:srcRect/>
          <a:stretch/>
        </p:blipFill>
        <p:spPr>
          <a:xfrm>
            <a:off x="1369444" y="2862864"/>
            <a:ext cx="2664814" cy="1161354"/>
          </a:xfrm>
          <a:prstGeom prst="rect">
            <a:avLst/>
          </a:prstGeom>
        </p:spPr>
      </p:pic>
    </p:spTree>
    <p:extLst>
      <p:ext uri="{BB962C8B-B14F-4D97-AF65-F5344CB8AC3E}">
        <p14:creationId xmlns:p14="http://schemas.microsoft.com/office/powerpoint/2010/main" val="2076535907"/>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NCSCT + NHSE title">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CE5D580A-4E70-625F-8F36-16540D768B27}"/>
              </a:ext>
            </a:extLst>
          </p:cNvPr>
          <p:cNvSpPr/>
          <p:nvPr userDrawn="1"/>
        </p:nvSpPr>
        <p:spPr bwMode="auto">
          <a:xfrm>
            <a:off x="0" y="0"/>
            <a:ext cx="9144000" cy="6858000"/>
          </a:xfrm>
          <a:prstGeom prst="rect">
            <a:avLst/>
          </a:prstGeom>
          <a:solidFill>
            <a:schemeClr val="bg2"/>
          </a:solidFill>
          <a:ln w="9525">
            <a:noFill/>
            <a:miter lim="800000"/>
            <a:headEnd/>
            <a:tailEnd/>
          </a:ln>
          <a:effectLst/>
        </p:spPr>
        <p:txBody>
          <a:bodyPr rot="0" vert="horz" wrap="square" lIns="360000" tIns="288000" rIns="360000" bIns="432000" rtlCol="0" anchor="ctr" anchorCtr="0" upright="1">
            <a:spAutoFit/>
          </a:bodyPr>
          <a:lstStyle/>
          <a:p>
            <a:pPr marL="0" marR="0" lvl="0" indent="0" algn="ctr" defTabSz="457200" rtl="0" eaLnBrk="1" fontAlgn="base" latinLnBrk="0" hangingPunct="1">
              <a:lnSpc>
                <a:spcPts val="2500"/>
              </a:lnSpc>
              <a:spcBef>
                <a:spcPct val="0"/>
              </a:spcBef>
              <a:spcAft>
                <a:spcPts val="1250"/>
              </a:spcAft>
              <a:buClrTx/>
              <a:buSzTx/>
              <a:buFontTx/>
              <a:buNone/>
              <a:tabLst/>
              <a:defRPr/>
            </a:pPr>
            <a:endParaRPr kumimoji="0" lang="en-US" sz="2100" b="0" i="1" u="none" strike="noStrike" kern="1200" cap="none" spc="0" normalizeH="0" baseline="0" noProof="0" dirty="0">
              <a:ln>
                <a:noFill/>
              </a:ln>
              <a:solidFill>
                <a:srgbClr val="DD0000"/>
              </a:solidFill>
              <a:effectLst/>
              <a:uLnTx/>
              <a:uFillTx/>
              <a:latin typeface="Calibri"/>
              <a:ea typeface="Calibri"/>
              <a:cs typeface="Times New Roman"/>
            </a:endParaRPr>
          </a:p>
        </p:txBody>
      </p:sp>
      <p:pic>
        <p:nvPicPr>
          <p:cNvPr id="12" name="Picture 11">
            <a:extLst>
              <a:ext uri="{FF2B5EF4-FFF2-40B4-BE49-F238E27FC236}">
                <a16:creationId xmlns:a16="http://schemas.microsoft.com/office/drawing/2014/main" id="{D1C4D80A-E147-6159-C734-5814B586BD68}"/>
              </a:ext>
            </a:extLst>
          </p:cNvPr>
          <p:cNvPicPr>
            <a:picLocks noChangeAspect="1"/>
          </p:cNvPicPr>
          <p:nvPr userDrawn="1"/>
        </p:nvPicPr>
        <p:blipFill>
          <a:blip r:embed="rId2"/>
          <a:srcRect/>
          <a:stretch/>
        </p:blipFill>
        <p:spPr>
          <a:xfrm>
            <a:off x="0" y="1458000"/>
            <a:ext cx="9144000" cy="5400000"/>
          </a:xfrm>
          <a:prstGeom prst="rect">
            <a:avLst/>
          </a:prstGeom>
          <a:effectLst/>
        </p:spPr>
      </p:pic>
      <p:sp>
        <p:nvSpPr>
          <p:cNvPr id="13" name="Rectangle 12">
            <a:extLst>
              <a:ext uri="{FF2B5EF4-FFF2-40B4-BE49-F238E27FC236}">
                <a16:creationId xmlns:a16="http://schemas.microsoft.com/office/drawing/2014/main" id="{CA67E64D-3541-7F39-24B5-D8832BF08004}"/>
              </a:ext>
            </a:extLst>
          </p:cNvPr>
          <p:cNvSpPr/>
          <p:nvPr userDrawn="1"/>
        </p:nvSpPr>
        <p:spPr bwMode="auto">
          <a:xfrm>
            <a:off x="0" y="0"/>
            <a:ext cx="9144000" cy="1512000"/>
          </a:xfrm>
          <a:prstGeom prst="rect">
            <a:avLst/>
          </a:prstGeom>
          <a:solidFill>
            <a:schemeClr val="bg2"/>
          </a:solidFill>
          <a:ln w="9525">
            <a:noFill/>
            <a:miter lim="800000"/>
            <a:headEnd/>
            <a:tailEnd/>
          </a:ln>
          <a:effectLst>
            <a:outerShdw blurRad="317500" dist="76200" dir="5400000" algn="ctr" rotWithShape="0">
              <a:srgbClr val="000000">
                <a:alpha val="39597"/>
              </a:srgbClr>
            </a:outerShdw>
          </a:effectLst>
        </p:spPr>
        <p:txBody>
          <a:bodyPr rot="0" vert="horz" wrap="square" lIns="360000" tIns="288000" rIns="360000" bIns="432000" rtlCol="0" anchor="ctr" anchorCtr="0" upright="1">
            <a:spAutoFit/>
          </a:bodyPr>
          <a:lstStyle/>
          <a:p>
            <a:pPr marL="0" marR="0" lvl="0" indent="0" algn="ctr" defTabSz="457200" rtl="0" eaLnBrk="1" fontAlgn="base" latinLnBrk="0" hangingPunct="1">
              <a:lnSpc>
                <a:spcPts val="2500"/>
              </a:lnSpc>
              <a:spcBef>
                <a:spcPct val="0"/>
              </a:spcBef>
              <a:spcAft>
                <a:spcPts val="1250"/>
              </a:spcAft>
              <a:buClrTx/>
              <a:buSzTx/>
              <a:buFontTx/>
              <a:buNone/>
              <a:tabLst/>
              <a:defRPr/>
            </a:pPr>
            <a:endParaRPr kumimoji="0" lang="en-US" sz="2100" b="0" i="1" u="none" strike="noStrike" kern="1200" cap="none" spc="0" normalizeH="0" baseline="0" noProof="0" dirty="0">
              <a:ln>
                <a:noFill/>
              </a:ln>
              <a:solidFill>
                <a:srgbClr val="DD0000"/>
              </a:solidFill>
              <a:effectLst/>
              <a:uLnTx/>
              <a:uFillTx/>
              <a:latin typeface="Calibri"/>
              <a:ea typeface="Calibri"/>
              <a:cs typeface="Times New Roman"/>
            </a:endParaRPr>
          </a:p>
        </p:txBody>
      </p:sp>
      <p:pic>
        <p:nvPicPr>
          <p:cNvPr id="14" name="Picture 13">
            <a:extLst>
              <a:ext uri="{FF2B5EF4-FFF2-40B4-BE49-F238E27FC236}">
                <a16:creationId xmlns:a16="http://schemas.microsoft.com/office/drawing/2014/main" id="{205B58A3-8723-623A-1E91-38A0CF6B2174}"/>
              </a:ext>
            </a:extLst>
          </p:cNvPr>
          <p:cNvPicPr>
            <a:picLocks noChangeAspect="1"/>
          </p:cNvPicPr>
          <p:nvPr userDrawn="1"/>
        </p:nvPicPr>
        <p:blipFill>
          <a:blip r:embed="rId3"/>
          <a:srcRect/>
          <a:stretch/>
        </p:blipFill>
        <p:spPr>
          <a:xfrm>
            <a:off x="386038" y="465810"/>
            <a:ext cx="1471653" cy="641363"/>
          </a:xfrm>
          <a:prstGeom prst="rect">
            <a:avLst/>
          </a:prstGeom>
        </p:spPr>
      </p:pic>
      <p:pic>
        <p:nvPicPr>
          <p:cNvPr id="15" name="Picture 14">
            <a:extLst>
              <a:ext uri="{FF2B5EF4-FFF2-40B4-BE49-F238E27FC236}">
                <a16:creationId xmlns:a16="http://schemas.microsoft.com/office/drawing/2014/main" id="{DA9265C1-152C-D61C-318C-550049D39E84}"/>
              </a:ext>
            </a:extLst>
          </p:cNvPr>
          <p:cNvPicPr>
            <a:picLocks noChangeAspect="1"/>
          </p:cNvPicPr>
          <p:nvPr userDrawn="1"/>
        </p:nvPicPr>
        <p:blipFill>
          <a:blip r:embed="rId4"/>
          <a:srcRect/>
          <a:stretch/>
        </p:blipFill>
        <p:spPr>
          <a:xfrm>
            <a:off x="7677150" y="386439"/>
            <a:ext cx="1080812" cy="813001"/>
          </a:xfrm>
          <a:prstGeom prst="rect">
            <a:avLst/>
          </a:prstGeom>
        </p:spPr>
      </p:pic>
      <p:sp>
        <p:nvSpPr>
          <p:cNvPr id="3" name="Subtitle 2"/>
          <p:cNvSpPr>
            <a:spLocks noGrp="1"/>
          </p:cNvSpPr>
          <p:nvPr>
            <p:ph type="subTitle" idx="1"/>
          </p:nvPr>
        </p:nvSpPr>
        <p:spPr>
          <a:xfrm>
            <a:off x="971550" y="2119402"/>
            <a:ext cx="7181850" cy="2302767"/>
          </a:xfrm>
        </p:spPr>
        <p:txBody>
          <a:bodyPr>
            <a:noAutofit/>
          </a:bodyPr>
          <a:lstStyle>
            <a:lvl1pPr marL="0" indent="0" algn="l">
              <a:lnSpc>
                <a:spcPts val="4800"/>
              </a:lnSpc>
              <a:spcBef>
                <a:spcPts val="0"/>
              </a:spcBef>
              <a:spcAft>
                <a:spcPts val="0"/>
              </a:spcAft>
              <a:buNone/>
              <a:defRPr sz="3500" b="1" i="0">
                <a:solidFill>
                  <a:schemeClr val="bg1"/>
                </a:solidFill>
                <a:effectLst>
                  <a:outerShdw blurRad="254000" dist="38100" dir="5400000" algn="ctr" rotWithShape="0">
                    <a:srgbClr val="000000">
                      <a:alpha val="25000"/>
                    </a:srgbClr>
                  </a:outerShdw>
                </a:effectLst>
                <a:latin typeface="Arial" panose="020B0604020202020204" pitchFamily="34" charset="0"/>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a:t>Click to edit Master subtitle style</a:t>
            </a:r>
            <a:endParaRPr lang="en-US"/>
          </a:p>
        </p:txBody>
      </p:sp>
      <p:sp>
        <p:nvSpPr>
          <p:cNvPr id="7" name="Text Placeholder 8">
            <a:extLst>
              <a:ext uri="{FF2B5EF4-FFF2-40B4-BE49-F238E27FC236}">
                <a16:creationId xmlns:a16="http://schemas.microsoft.com/office/drawing/2014/main" id="{D1F9E7F3-AABB-0241-87AB-30AAECBA3F69}"/>
              </a:ext>
            </a:extLst>
          </p:cNvPr>
          <p:cNvSpPr>
            <a:spLocks noGrp="1"/>
          </p:cNvSpPr>
          <p:nvPr>
            <p:ph type="body" sz="quarter" idx="11"/>
          </p:nvPr>
        </p:nvSpPr>
        <p:spPr>
          <a:xfrm>
            <a:off x="971550" y="5202654"/>
            <a:ext cx="7181849" cy="347599"/>
          </a:xfrm>
        </p:spPr>
        <p:txBody>
          <a:bodyPr/>
          <a:lstStyle>
            <a:lvl1pPr algn="l">
              <a:buNone/>
              <a:defRPr sz="1600">
                <a:solidFill>
                  <a:schemeClr val="accent3"/>
                </a:solidFill>
              </a:defRPr>
            </a:lvl1pPr>
            <a:lvl2pPr algn="l">
              <a:buNone/>
              <a:defRPr/>
            </a:lvl2pPr>
            <a:lvl3pPr algn="l">
              <a:buNone/>
              <a:defRPr/>
            </a:lvl3pPr>
            <a:lvl4pPr algn="l">
              <a:buNone/>
              <a:defRPr/>
            </a:lvl4pPr>
            <a:lvl5pPr algn="l">
              <a:buNone/>
              <a:defRPr/>
            </a:lvl5pPr>
          </a:lstStyle>
          <a:p>
            <a:pPr lvl="0"/>
            <a:r>
              <a:rPr lang="en-GB"/>
              <a:t>Click to edit Master text styles</a:t>
            </a:r>
          </a:p>
        </p:txBody>
      </p:sp>
      <p:sp>
        <p:nvSpPr>
          <p:cNvPr id="8" name="Text Placeholder 8">
            <a:extLst>
              <a:ext uri="{FF2B5EF4-FFF2-40B4-BE49-F238E27FC236}">
                <a16:creationId xmlns:a16="http://schemas.microsoft.com/office/drawing/2014/main" id="{C68751F8-1D78-5A4E-9D45-B1F88A88994B}"/>
              </a:ext>
            </a:extLst>
          </p:cNvPr>
          <p:cNvSpPr>
            <a:spLocks noGrp="1"/>
          </p:cNvSpPr>
          <p:nvPr>
            <p:ph type="body" sz="quarter" idx="12"/>
          </p:nvPr>
        </p:nvSpPr>
        <p:spPr>
          <a:xfrm>
            <a:off x="971550" y="5571822"/>
            <a:ext cx="7181849" cy="347599"/>
          </a:xfrm>
        </p:spPr>
        <p:txBody>
          <a:bodyPr/>
          <a:lstStyle>
            <a:lvl1pPr algn="l">
              <a:buNone/>
              <a:defRPr sz="1600">
                <a:solidFill>
                  <a:schemeClr val="accent3"/>
                </a:solidFill>
              </a:defRPr>
            </a:lvl1pPr>
            <a:lvl2pPr algn="l">
              <a:buNone/>
              <a:defRPr/>
            </a:lvl2pPr>
            <a:lvl3pPr algn="l">
              <a:buNone/>
              <a:defRPr/>
            </a:lvl3pPr>
            <a:lvl4pPr algn="l">
              <a:buNone/>
              <a:defRPr/>
            </a:lvl4pPr>
            <a:lvl5pPr algn="l">
              <a:buNone/>
              <a:defRPr/>
            </a:lvl5pPr>
          </a:lstStyle>
          <a:p>
            <a:pPr lvl="0"/>
            <a:r>
              <a:rPr lang="en-GB"/>
              <a:t>Click to edit Master text styles</a:t>
            </a:r>
          </a:p>
        </p:txBody>
      </p:sp>
      <p:sp>
        <p:nvSpPr>
          <p:cNvPr id="10" name="Text Placeholder 8">
            <a:extLst>
              <a:ext uri="{FF2B5EF4-FFF2-40B4-BE49-F238E27FC236}">
                <a16:creationId xmlns:a16="http://schemas.microsoft.com/office/drawing/2014/main" id="{4F296190-872A-034A-97D8-F4D34666EADD}"/>
              </a:ext>
            </a:extLst>
          </p:cNvPr>
          <p:cNvSpPr>
            <a:spLocks noGrp="1"/>
          </p:cNvSpPr>
          <p:nvPr>
            <p:ph type="body" sz="quarter" idx="13"/>
          </p:nvPr>
        </p:nvSpPr>
        <p:spPr>
          <a:xfrm>
            <a:off x="971550" y="4833486"/>
            <a:ext cx="7181849" cy="347599"/>
          </a:xfrm>
        </p:spPr>
        <p:txBody>
          <a:bodyPr/>
          <a:lstStyle>
            <a:lvl1pPr algn="l">
              <a:buNone/>
              <a:defRPr sz="1600">
                <a:solidFill>
                  <a:schemeClr val="accent3"/>
                </a:solidFill>
              </a:defRPr>
            </a:lvl1pPr>
            <a:lvl2pPr algn="l">
              <a:buNone/>
              <a:defRPr/>
            </a:lvl2pPr>
            <a:lvl3pPr algn="l">
              <a:buNone/>
              <a:defRPr/>
            </a:lvl3pPr>
            <a:lvl4pPr algn="l">
              <a:buNone/>
              <a:defRPr/>
            </a:lvl4pPr>
            <a:lvl5pPr algn="l">
              <a:buNone/>
              <a:defRPr/>
            </a:lvl5pPr>
          </a:lstStyle>
          <a:p>
            <a:pPr lvl="0"/>
            <a:r>
              <a:rPr lang="en-GB"/>
              <a:t>Click to edit Master text styles</a:t>
            </a:r>
          </a:p>
        </p:txBody>
      </p:sp>
    </p:spTree>
    <p:extLst>
      <p:ext uri="{BB962C8B-B14F-4D97-AF65-F5344CB8AC3E}">
        <p14:creationId xmlns:p14="http://schemas.microsoft.com/office/powerpoint/2010/main" val="39004123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7768CBAB-1FD6-6E01-67D8-6BF934FE5EAF}"/>
              </a:ext>
            </a:extLst>
          </p:cNvPr>
          <p:cNvPicPr>
            <a:picLocks noChangeAspect="1"/>
          </p:cNvPicPr>
          <p:nvPr userDrawn="1"/>
        </p:nvPicPr>
        <p:blipFill>
          <a:blip r:embed="rId2"/>
          <a:srcRect/>
          <a:stretch/>
        </p:blipFill>
        <p:spPr>
          <a:xfrm>
            <a:off x="0" y="0"/>
            <a:ext cx="9144000" cy="6858000"/>
          </a:xfrm>
          <a:prstGeom prst="rect">
            <a:avLst/>
          </a:prstGeom>
        </p:spPr>
      </p:pic>
      <p:sp>
        <p:nvSpPr>
          <p:cNvPr id="2" name="Title 1"/>
          <p:cNvSpPr>
            <a:spLocks noGrp="1"/>
          </p:cNvSpPr>
          <p:nvPr>
            <p:ph type="ctrTitle"/>
          </p:nvPr>
        </p:nvSpPr>
        <p:spPr>
          <a:xfrm>
            <a:off x="952500" y="956961"/>
            <a:ext cx="7200900" cy="502567"/>
          </a:xfrm>
        </p:spPr>
        <p:txBody>
          <a:bodyPr>
            <a:normAutofit/>
          </a:bodyPr>
          <a:lstStyle>
            <a:lvl1pPr>
              <a:defRPr sz="2400" b="0">
                <a:solidFill>
                  <a:srgbClr val="00D5D9"/>
                </a:solidFill>
                <a:effectLst>
                  <a:outerShdw blurRad="254000" dist="38100" dir="5400000" algn="ctr" rotWithShape="0">
                    <a:srgbClr val="000000">
                      <a:alpha val="25000"/>
                    </a:srgbClr>
                  </a:outerShdw>
                </a:effectLst>
              </a:defRPr>
            </a:lvl1pPr>
          </a:lstStyle>
          <a:p>
            <a:endParaRPr lang="en-US"/>
          </a:p>
        </p:txBody>
      </p:sp>
      <p:sp>
        <p:nvSpPr>
          <p:cNvPr id="3" name="Subtitle 2"/>
          <p:cNvSpPr>
            <a:spLocks noGrp="1"/>
          </p:cNvSpPr>
          <p:nvPr>
            <p:ph type="subTitle" idx="1"/>
          </p:nvPr>
        </p:nvSpPr>
        <p:spPr>
          <a:xfrm>
            <a:off x="952500" y="1481097"/>
            <a:ext cx="7200900" cy="4586943"/>
          </a:xfrm>
        </p:spPr>
        <p:txBody>
          <a:bodyPr>
            <a:noAutofit/>
          </a:bodyPr>
          <a:lstStyle>
            <a:lvl1pPr marL="0" indent="0" algn="l">
              <a:lnSpc>
                <a:spcPts val="3800"/>
              </a:lnSpc>
              <a:spcBef>
                <a:spcPts val="1500"/>
              </a:spcBef>
              <a:spcAft>
                <a:spcPts val="1500"/>
              </a:spcAft>
              <a:buNone/>
              <a:defRPr sz="2800" b="1" i="0">
                <a:solidFill>
                  <a:schemeClr val="bg1"/>
                </a:solidFill>
                <a:effectLst>
                  <a:outerShdw blurRad="254000" dist="38100" dir="5400000" algn="ctr" rotWithShape="0">
                    <a:srgbClr val="000000">
                      <a:alpha val="25000"/>
                    </a:srgbClr>
                  </a:outerShdw>
                </a:effectLst>
                <a:latin typeface="Arial" panose="020B0604020202020204" pitchFamily="34" charset="0"/>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a:t>Click to edit Master subtitle style</a:t>
            </a:r>
            <a:endParaRPr lang="en-US"/>
          </a:p>
        </p:txBody>
      </p:sp>
    </p:spTree>
    <p:extLst>
      <p:ext uri="{BB962C8B-B14F-4D97-AF65-F5344CB8AC3E}">
        <p14:creationId xmlns:p14="http://schemas.microsoft.com/office/powerpoint/2010/main" val="83281069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Gener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0">
              <a:defRPr baseline="0"/>
            </a:lvl1pPr>
          </a:lstStyle>
          <a:p>
            <a:r>
              <a:rPr lang="en-GB"/>
              <a:t>Click to edit Master title style</a:t>
            </a:r>
            <a:endParaRPr lang="en-US"/>
          </a:p>
        </p:txBody>
      </p:sp>
      <p:sp>
        <p:nvSpPr>
          <p:cNvPr id="10" name="Text Placeholder 8">
            <a:extLst>
              <a:ext uri="{FF2B5EF4-FFF2-40B4-BE49-F238E27FC236}">
                <a16:creationId xmlns:a16="http://schemas.microsoft.com/office/drawing/2014/main" id="{C656846D-9FA0-9042-A669-BD77AC2B01FD}"/>
              </a:ext>
            </a:extLst>
          </p:cNvPr>
          <p:cNvSpPr>
            <a:spLocks noGrp="1"/>
          </p:cNvSpPr>
          <p:nvPr>
            <p:ph type="body" idx="12"/>
          </p:nvPr>
        </p:nvSpPr>
        <p:spPr>
          <a:xfrm>
            <a:off x="571500" y="1752600"/>
            <a:ext cx="7966604" cy="4191000"/>
          </a:xfrm>
        </p:spPr>
        <p:txBody>
          <a:bodyPr/>
          <a:lstStyle/>
          <a:p>
            <a:pPr lvl="0"/>
            <a:r>
              <a:rPr lang="en-GB"/>
              <a:t>Click to edit Master text styles</a:t>
            </a:r>
          </a:p>
          <a:p>
            <a:pPr lvl="5"/>
            <a:r>
              <a:rPr lang="en-GB"/>
              <a:t>Second level</a:t>
            </a:r>
          </a:p>
          <a:p>
            <a:pPr lvl="5"/>
            <a:r>
              <a:rPr lang="en-GB"/>
              <a:t>Third level</a:t>
            </a:r>
          </a:p>
          <a:p>
            <a:pPr lvl="5"/>
            <a:r>
              <a:rPr lang="en-GB"/>
              <a:t>Fourth level</a:t>
            </a:r>
          </a:p>
          <a:p>
            <a:pPr lvl="5"/>
            <a:r>
              <a:rPr lang="en-GB"/>
              <a:t>Fifth level</a:t>
            </a:r>
            <a:endParaRPr lang="en-US"/>
          </a:p>
        </p:txBody>
      </p:sp>
      <p:sp>
        <p:nvSpPr>
          <p:cNvPr id="6" name="Footer Placeholder 4">
            <a:extLst>
              <a:ext uri="{FF2B5EF4-FFF2-40B4-BE49-F238E27FC236}">
                <a16:creationId xmlns:a16="http://schemas.microsoft.com/office/drawing/2014/main" id="{2F66A359-2EB5-79D1-501D-D4450357F8E7}"/>
              </a:ext>
            </a:extLst>
          </p:cNvPr>
          <p:cNvSpPr>
            <a:spLocks noGrp="1"/>
          </p:cNvSpPr>
          <p:nvPr>
            <p:ph type="ftr" sz="quarter" idx="3"/>
          </p:nvPr>
        </p:nvSpPr>
        <p:spPr>
          <a:xfrm>
            <a:off x="593184" y="6356350"/>
            <a:ext cx="7866330" cy="365125"/>
          </a:xfrm>
          <a:prstGeom prst="rect">
            <a:avLst/>
          </a:prstGeom>
        </p:spPr>
        <p:txBody>
          <a:bodyPr/>
          <a:lstStyle>
            <a:lvl1pPr>
              <a:defRPr sz="1000" b="0" i="0">
                <a:latin typeface="Arial" panose="020B0604020202020204" pitchFamily="34" charset="0"/>
                <a:cs typeface="Arial" panose="020B0604020202020204" pitchFamily="34" charset="0"/>
              </a:defRPr>
            </a:lvl1pPr>
          </a:lstStyle>
          <a:p>
            <a:pPr>
              <a:defRPr/>
            </a:pPr>
            <a:r>
              <a:rPr lang="en-US" b="1"/>
              <a:t>Tobacco Treatment for People with SMI:</a:t>
            </a:r>
            <a:r>
              <a:rPr lang="en-US"/>
              <a:t> Introduction</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number lis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0">
              <a:defRPr baseline="0"/>
            </a:lvl1pPr>
          </a:lstStyle>
          <a:p>
            <a:r>
              <a:rPr lang="en-GB"/>
              <a:t>Click to edit Master title style</a:t>
            </a:r>
            <a:endParaRPr lang="en-US"/>
          </a:p>
        </p:txBody>
      </p:sp>
      <p:sp>
        <p:nvSpPr>
          <p:cNvPr id="10" name="Text Placeholder 8">
            <a:extLst>
              <a:ext uri="{FF2B5EF4-FFF2-40B4-BE49-F238E27FC236}">
                <a16:creationId xmlns:a16="http://schemas.microsoft.com/office/drawing/2014/main" id="{C656846D-9FA0-9042-A669-BD77AC2B01FD}"/>
              </a:ext>
            </a:extLst>
          </p:cNvPr>
          <p:cNvSpPr>
            <a:spLocks noGrp="1"/>
          </p:cNvSpPr>
          <p:nvPr>
            <p:ph type="body" idx="12"/>
          </p:nvPr>
        </p:nvSpPr>
        <p:spPr>
          <a:xfrm>
            <a:off x="571500" y="1752600"/>
            <a:ext cx="7966604" cy="4191000"/>
          </a:xfrm>
        </p:spPr>
        <p:txBody>
          <a:bodyPr/>
          <a:lstStyle>
            <a:lvl1pPr marL="0" indent="0">
              <a:tabLst>
                <a:tab pos="301625" algn="l"/>
              </a:tabLst>
              <a:defRPr/>
            </a:lvl1pPr>
          </a:lstStyle>
          <a:p>
            <a:pPr marL="0" indent="0">
              <a:buNone/>
            </a:pPr>
            <a:endParaRPr lang="en-US"/>
          </a:p>
        </p:txBody>
      </p:sp>
      <p:sp>
        <p:nvSpPr>
          <p:cNvPr id="6" name="Footer Placeholder 4">
            <a:extLst>
              <a:ext uri="{FF2B5EF4-FFF2-40B4-BE49-F238E27FC236}">
                <a16:creationId xmlns:a16="http://schemas.microsoft.com/office/drawing/2014/main" id="{F8C9E131-FD36-23EA-0889-758842A3F37F}"/>
              </a:ext>
            </a:extLst>
          </p:cNvPr>
          <p:cNvSpPr>
            <a:spLocks noGrp="1"/>
          </p:cNvSpPr>
          <p:nvPr>
            <p:ph type="ftr" sz="quarter" idx="3"/>
          </p:nvPr>
        </p:nvSpPr>
        <p:spPr>
          <a:xfrm>
            <a:off x="593184" y="6356350"/>
            <a:ext cx="7866330" cy="365125"/>
          </a:xfrm>
          <a:prstGeom prst="rect">
            <a:avLst/>
          </a:prstGeom>
        </p:spPr>
        <p:txBody>
          <a:bodyPr/>
          <a:lstStyle>
            <a:lvl1pPr>
              <a:defRPr sz="1000" b="0" i="0">
                <a:latin typeface="Arial" panose="020B0604020202020204" pitchFamily="34" charset="0"/>
                <a:cs typeface="Arial" panose="020B0604020202020204" pitchFamily="34" charset="0"/>
              </a:defRPr>
            </a:lvl1pPr>
          </a:lstStyle>
          <a:p>
            <a:pPr>
              <a:defRPr/>
            </a:pPr>
            <a:r>
              <a:rPr lang="en-US" b="1"/>
              <a:t>Tobacco Treatment for People with SMI:</a:t>
            </a:r>
            <a:r>
              <a:rPr lang="en-US"/>
              <a:t> Introduction</a:t>
            </a:r>
          </a:p>
        </p:txBody>
      </p:sp>
    </p:spTree>
    <p:extLst>
      <p:ext uri="{BB962C8B-B14F-4D97-AF65-F5344CB8AC3E}">
        <p14:creationId xmlns:p14="http://schemas.microsoft.com/office/powerpoint/2010/main" val="345230627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Content Placeholder 2"/>
          <p:cNvSpPr>
            <a:spLocks noGrp="1"/>
          </p:cNvSpPr>
          <p:nvPr>
            <p:ph sz="half" idx="1"/>
          </p:nvPr>
        </p:nvSpPr>
        <p:spPr>
          <a:xfrm>
            <a:off x="571500" y="1752601"/>
            <a:ext cx="3771900" cy="4267200"/>
          </a:xfrm>
        </p:spPr>
        <p:txBody>
          <a:bodyPr>
            <a:normAutofit/>
          </a:bodyPr>
          <a:lstStyle>
            <a:lvl1pPr>
              <a:defRPr sz="18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GB"/>
              <a:t>Click to edit Master text styles</a:t>
            </a:r>
          </a:p>
          <a:p>
            <a:pPr lvl="5"/>
            <a:r>
              <a:rPr lang="en-GB"/>
              <a:t>Second level</a:t>
            </a:r>
          </a:p>
          <a:p>
            <a:pPr lvl="5"/>
            <a:r>
              <a:rPr lang="en-GB"/>
              <a:t>Third level</a:t>
            </a:r>
          </a:p>
          <a:p>
            <a:pPr lvl="5"/>
            <a:r>
              <a:rPr lang="en-GB"/>
              <a:t>Fourth level</a:t>
            </a:r>
          </a:p>
          <a:p>
            <a:pPr lvl="5"/>
            <a:r>
              <a:rPr lang="en-GB"/>
              <a:t>Fifth level</a:t>
            </a:r>
            <a:endParaRPr lang="en-US"/>
          </a:p>
        </p:txBody>
      </p:sp>
      <p:sp>
        <p:nvSpPr>
          <p:cNvPr id="4" name="Content Placeholder 3"/>
          <p:cNvSpPr>
            <a:spLocks noGrp="1"/>
          </p:cNvSpPr>
          <p:nvPr>
            <p:ph sz="half" idx="2"/>
          </p:nvPr>
        </p:nvSpPr>
        <p:spPr>
          <a:xfrm>
            <a:off x="4800600" y="1752600"/>
            <a:ext cx="3733800" cy="4267201"/>
          </a:xfrm>
        </p:spPr>
        <p:txBody>
          <a:bodyPr>
            <a:normAutofit/>
          </a:bodyPr>
          <a:lstStyle>
            <a:lvl1pPr>
              <a:defRPr sz="18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GB"/>
              <a:t>Click to edit Master text styles</a:t>
            </a:r>
          </a:p>
          <a:p>
            <a:pPr lvl="5"/>
            <a:r>
              <a:rPr lang="en-GB"/>
              <a:t>Second level</a:t>
            </a:r>
          </a:p>
          <a:p>
            <a:pPr lvl="5"/>
            <a:r>
              <a:rPr lang="en-GB"/>
              <a:t>Third level</a:t>
            </a:r>
          </a:p>
          <a:p>
            <a:pPr lvl="5"/>
            <a:r>
              <a:rPr lang="en-GB"/>
              <a:t>Fourth level</a:t>
            </a:r>
          </a:p>
          <a:p>
            <a:pPr lvl="5"/>
            <a:r>
              <a:rPr lang="en-GB"/>
              <a:t>Fifth level</a:t>
            </a:r>
            <a:endParaRPr lang="en-US"/>
          </a:p>
        </p:txBody>
      </p:sp>
      <p:sp>
        <p:nvSpPr>
          <p:cNvPr id="7" name="Footer Placeholder 4">
            <a:extLst>
              <a:ext uri="{FF2B5EF4-FFF2-40B4-BE49-F238E27FC236}">
                <a16:creationId xmlns:a16="http://schemas.microsoft.com/office/drawing/2014/main" id="{25C028FF-DAD1-C1E6-F56C-27E08618806C}"/>
              </a:ext>
            </a:extLst>
          </p:cNvPr>
          <p:cNvSpPr>
            <a:spLocks noGrp="1"/>
          </p:cNvSpPr>
          <p:nvPr>
            <p:ph type="ftr" sz="quarter" idx="3"/>
          </p:nvPr>
        </p:nvSpPr>
        <p:spPr>
          <a:xfrm>
            <a:off x="593184" y="6356350"/>
            <a:ext cx="7866330" cy="365125"/>
          </a:xfrm>
          <a:prstGeom prst="rect">
            <a:avLst/>
          </a:prstGeom>
        </p:spPr>
        <p:txBody>
          <a:bodyPr/>
          <a:lstStyle>
            <a:lvl1pPr>
              <a:defRPr sz="1000" b="0" i="0">
                <a:latin typeface="Arial" panose="020B0604020202020204" pitchFamily="34" charset="0"/>
                <a:cs typeface="Arial" panose="020B0604020202020204" pitchFamily="34" charset="0"/>
              </a:defRPr>
            </a:lvl1pPr>
          </a:lstStyle>
          <a:p>
            <a:pPr>
              <a:defRPr/>
            </a:pPr>
            <a:r>
              <a:rPr lang="en-US" b="1"/>
              <a:t>Tobacco Treatment for People with SMI:</a:t>
            </a:r>
            <a:r>
              <a:rPr lang="en-US"/>
              <a:t> Introduction</a:t>
            </a: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GB"/>
              <a:t>Click to edit Master title style</a:t>
            </a:r>
            <a:endParaRPr lang="en-US"/>
          </a:p>
        </p:txBody>
      </p:sp>
      <p:sp>
        <p:nvSpPr>
          <p:cNvPr id="3" name="Text Placeholder 2"/>
          <p:cNvSpPr>
            <a:spLocks noGrp="1"/>
          </p:cNvSpPr>
          <p:nvPr>
            <p:ph type="body" idx="1"/>
          </p:nvPr>
        </p:nvSpPr>
        <p:spPr>
          <a:xfrm>
            <a:off x="571500" y="1747520"/>
            <a:ext cx="3771900" cy="639762"/>
          </a:xfrm>
        </p:spPr>
        <p:txBody>
          <a:bodyPr anchor="ctr"/>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p:cNvSpPr>
            <a:spLocks noGrp="1"/>
          </p:cNvSpPr>
          <p:nvPr>
            <p:ph sz="half" idx="2"/>
          </p:nvPr>
        </p:nvSpPr>
        <p:spPr>
          <a:xfrm>
            <a:off x="571500" y="2438400"/>
            <a:ext cx="3771900" cy="3581400"/>
          </a:xfrm>
        </p:spPr>
        <p:txBody>
          <a:bodyPr>
            <a:normAutofit/>
          </a:bodyPr>
          <a:lstStyle>
            <a:lvl1pPr>
              <a:defRPr sz="1800"/>
            </a:lvl1pPr>
            <a:lvl2pPr>
              <a:defRPr sz="1800"/>
            </a:lvl2pPr>
            <a:lvl3pPr>
              <a:defRPr sz="1800"/>
            </a:lvl3pPr>
            <a:lvl4pPr>
              <a:defRPr sz="1800"/>
            </a:lvl4pPr>
            <a:lvl5pPr>
              <a:defRPr sz="1800"/>
            </a:lvl5pPr>
            <a:lvl6pPr>
              <a:defRPr sz="1800"/>
            </a:lvl6pPr>
            <a:lvl7pPr>
              <a:defRPr sz="1600"/>
            </a:lvl7pPr>
            <a:lvl8pPr>
              <a:defRPr sz="1600"/>
            </a:lvl8pPr>
            <a:lvl9pPr>
              <a:defRPr sz="1600"/>
            </a:lvl9pPr>
          </a:lstStyle>
          <a:p>
            <a:pPr lvl="0"/>
            <a:r>
              <a:rPr lang="en-GB"/>
              <a:t>Click to edit Master text styles</a:t>
            </a:r>
          </a:p>
          <a:p>
            <a:pPr lvl="5"/>
            <a:r>
              <a:rPr lang="en-GB"/>
              <a:t>Second level</a:t>
            </a:r>
          </a:p>
          <a:p>
            <a:pPr lvl="5"/>
            <a:r>
              <a:rPr lang="en-GB"/>
              <a:t>Third level</a:t>
            </a:r>
          </a:p>
          <a:p>
            <a:pPr lvl="5"/>
            <a:r>
              <a:rPr lang="en-GB"/>
              <a:t>Fourth level</a:t>
            </a:r>
          </a:p>
          <a:p>
            <a:pPr lvl="5"/>
            <a:r>
              <a:rPr lang="en-GB"/>
              <a:t>Fifth level</a:t>
            </a:r>
            <a:endParaRPr lang="en-US"/>
          </a:p>
        </p:txBody>
      </p:sp>
      <p:sp>
        <p:nvSpPr>
          <p:cNvPr id="5" name="Text Placeholder 4"/>
          <p:cNvSpPr>
            <a:spLocks noGrp="1"/>
          </p:cNvSpPr>
          <p:nvPr>
            <p:ph type="body" sz="quarter" idx="3"/>
          </p:nvPr>
        </p:nvSpPr>
        <p:spPr>
          <a:xfrm>
            <a:off x="4797425" y="1747520"/>
            <a:ext cx="3736975" cy="639762"/>
          </a:xfrm>
        </p:spPr>
        <p:txBody>
          <a:bodyPr anchor="ctr"/>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p:cNvSpPr>
            <a:spLocks noGrp="1"/>
          </p:cNvSpPr>
          <p:nvPr>
            <p:ph sz="quarter" idx="4"/>
          </p:nvPr>
        </p:nvSpPr>
        <p:spPr>
          <a:xfrm>
            <a:off x="4797425" y="2438399"/>
            <a:ext cx="3736975" cy="3581401"/>
          </a:xfrm>
        </p:spPr>
        <p:txBody>
          <a:bodyPr>
            <a:normAutofit/>
          </a:bodyPr>
          <a:lstStyle>
            <a:lvl1pPr>
              <a:defRPr sz="1800"/>
            </a:lvl1pPr>
            <a:lvl2pPr>
              <a:defRPr sz="1800"/>
            </a:lvl2pPr>
            <a:lvl3pPr>
              <a:defRPr sz="1800"/>
            </a:lvl3pPr>
            <a:lvl4pPr>
              <a:defRPr sz="1800"/>
            </a:lvl4pPr>
            <a:lvl5pPr>
              <a:defRPr sz="1800"/>
            </a:lvl5pPr>
            <a:lvl6pPr>
              <a:defRPr sz="1800"/>
            </a:lvl6pPr>
            <a:lvl7pPr>
              <a:defRPr sz="1600"/>
            </a:lvl7pPr>
            <a:lvl8pPr>
              <a:defRPr sz="1600"/>
            </a:lvl8pPr>
            <a:lvl9pPr>
              <a:defRPr sz="1600"/>
            </a:lvl9pPr>
          </a:lstStyle>
          <a:p>
            <a:pPr lvl="0"/>
            <a:r>
              <a:rPr lang="en-GB"/>
              <a:t>Click to edit Master text styles</a:t>
            </a:r>
          </a:p>
          <a:p>
            <a:pPr lvl="5"/>
            <a:r>
              <a:rPr lang="en-GB"/>
              <a:t>Second level</a:t>
            </a:r>
          </a:p>
          <a:p>
            <a:pPr lvl="5"/>
            <a:r>
              <a:rPr lang="en-GB"/>
              <a:t>Third level</a:t>
            </a:r>
          </a:p>
          <a:p>
            <a:pPr lvl="5"/>
            <a:r>
              <a:rPr lang="en-GB"/>
              <a:t>Fourth level</a:t>
            </a:r>
          </a:p>
          <a:p>
            <a:pPr lvl="5"/>
            <a:r>
              <a:rPr lang="en-GB"/>
              <a:t>Fifth level</a:t>
            </a:r>
            <a:endParaRPr lang="en-US"/>
          </a:p>
        </p:txBody>
      </p:sp>
      <p:sp>
        <p:nvSpPr>
          <p:cNvPr id="9" name="Footer Placeholder 4">
            <a:extLst>
              <a:ext uri="{FF2B5EF4-FFF2-40B4-BE49-F238E27FC236}">
                <a16:creationId xmlns:a16="http://schemas.microsoft.com/office/drawing/2014/main" id="{3D4D72FC-B28E-CCBB-C752-F3C5195CB0F0}"/>
              </a:ext>
            </a:extLst>
          </p:cNvPr>
          <p:cNvSpPr>
            <a:spLocks noGrp="1"/>
          </p:cNvSpPr>
          <p:nvPr>
            <p:ph type="ftr" sz="quarter" idx="10"/>
          </p:nvPr>
        </p:nvSpPr>
        <p:spPr>
          <a:xfrm>
            <a:off x="593184" y="6356350"/>
            <a:ext cx="7866330" cy="365125"/>
          </a:xfrm>
          <a:prstGeom prst="rect">
            <a:avLst/>
          </a:prstGeom>
        </p:spPr>
        <p:txBody>
          <a:bodyPr/>
          <a:lstStyle>
            <a:lvl1pPr>
              <a:defRPr sz="1000" b="0" i="0">
                <a:latin typeface="Arial" panose="020B0604020202020204" pitchFamily="34" charset="0"/>
                <a:cs typeface="Arial" panose="020B0604020202020204" pitchFamily="34" charset="0"/>
              </a:defRPr>
            </a:lvl1pPr>
          </a:lstStyle>
          <a:p>
            <a:pPr>
              <a:defRPr/>
            </a:pPr>
            <a:r>
              <a:rPr lang="en-US" b="1"/>
              <a:t>Tobacco Treatment for People with SMI:</a:t>
            </a:r>
            <a:r>
              <a:rPr lang="en-US"/>
              <a:t> Introduction</a:t>
            </a: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video">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0092AF3A-EA40-604F-97D6-F4C65EC870CE}"/>
              </a:ext>
            </a:extLst>
          </p:cNvPr>
          <p:cNvSpPr/>
          <p:nvPr userDrawn="1"/>
        </p:nvSpPr>
        <p:spPr>
          <a:xfrm>
            <a:off x="0" y="0"/>
            <a:ext cx="9144000" cy="6858000"/>
          </a:xfrm>
          <a:prstGeom prst="rect">
            <a:avLst/>
          </a:prstGeom>
          <a:solidFill>
            <a:schemeClr val="tx1">
              <a:lumMod val="50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b="0" i="0">
              <a:latin typeface="Century Gothic" panose="020B0502020202020204" pitchFamily="34" charset="0"/>
            </a:endParaRPr>
          </a:p>
        </p:txBody>
      </p:sp>
      <p:sp>
        <p:nvSpPr>
          <p:cNvPr id="2" name="Title 1"/>
          <p:cNvSpPr>
            <a:spLocks noGrp="1"/>
          </p:cNvSpPr>
          <p:nvPr>
            <p:ph type="title"/>
          </p:nvPr>
        </p:nvSpPr>
        <p:spPr/>
        <p:txBody>
          <a:bodyPr/>
          <a:lstStyle>
            <a:lvl1pPr marL="0" algn="l">
              <a:defRPr baseline="0"/>
            </a:lvl1pPr>
          </a:lstStyle>
          <a:p>
            <a:r>
              <a:rPr lang="en-GB"/>
              <a:t>Click to edit Master title style</a:t>
            </a:r>
            <a:endParaRPr lang="en-US"/>
          </a:p>
        </p:txBody>
      </p:sp>
    </p:spTree>
    <p:extLst>
      <p:ext uri="{BB962C8B-B14F-4D97-AF65-F5344CB8AC3E}">
        <p14:creationId xmlns:p14="http://schemas.microsoft.com/office/powerpoint/2010/main" val="3599011965"/>
      </p:ext>
    </p:extLst>
  </p:cSld>
  <p:clrMapOvr>
    <a:masterClrMapping/>
  </p:clrMapOvr>
  <p:extLst>
    <p:ext uri="{DCECCB84-F9BA-43D5-87BE-67443E8EF086}">
      <p15:sldGuideLst xmlns:p15="http://schemas.microsoft.com/office/powerpoint/2012/main">
        <p15:guide id="1" orient="horz" pos="867" userDrawn="1">
          <p15:clr>
            <a:srgbClr val="FBAE40"/>
          </p15:clr>
        </p15:guide>
        <p15:guide id="2" orient="horz" pos="4110" userDrawn="1">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quiz">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CA4AF809-039D-21B8-03A5-8265304F04EF}"/>
              </a:ext>
            </a:extLst>
          </p:cNvPr>
          <p:cNvPicPr>
            <a:picLocks noChangeAspect="1"/>
          </p:cNvPicPr>
          <p:nvPr userDrawn="1"/>
        </p:nvPicPr>
        <p:blipFill>
          <a:blip r:embed="rId2"/>
          <a:srcRect/>
          <a:stretch/>
        </p:blipFill>
        <p:spPr>
          <a:xfrm>
            <a:off x="0" y="0"/>
            <a:ext cx="9144000" cy="6858000"/>
          </a:xfrm>
          <a:prstGeom prst="rect">
            <a:avLst/>
          </a:prstGeom>
        </p:spPr>
      </p:pic>
      <p:sp>
        <p:nvSpPr>
          <p:cNvPr id="3" name="Subtitle 2"/>
          <p:cNvSpPr>
            <a:spLocks noGrp="1"/>
          </p:cNvSpPr>
          <p:nvPr>
            <p:ph type="subTitle" idx="1"/>
          </p:nvPr>
        </p:nvSpPr>
        <p:spPr>
          <a:xfrm>
            <a:off x="952500" y="4797636"/>
            <a:ext cx="7200900" cy="1344372"/>
          </a:xfrm>
        </p:spPr>
        <p:txBody>
          <a:bodyPr anchor="ctr">
            <a:noAutofit/>
          </a:bodyPr>
          <a:lstStyle>
            <a:lvl1pPr marL="0" indent="0" algn="ctr">
              <a:lnSpc>
                <a:spcPts val="4800"/>
              </a:lnSpc>
              <a:spcBef>
                <a:spcPts val="0"/>
              </a:spcBef>
              <a:spcAft>
                <a:spcPts val="0"/>
              </a:spcAft>
              <a:buNone/>
              <a:defRPr sz="4800" b="1" i="0">
                <a:solidFill>
                  <a:schemeClr val="bg1"/>
                </a:solidFill>
                <a:effectLst>
                  <a:outerShdw blurRad="254000" dist="38100" dir="5400000" algn="ctr" rotWithShape="0">
                    <a:srgbClr val="000000">
                      <a:alpha val="25000"/>
                    </a:srgbClr>
                  </a:outerShdw>
                </a:effectLst>
                <a:latin typeface="Arial" panose="020B0604020202020204" pitchFamily="34" charset="0"/>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a:t>Click to edit Master subtitle style</a:t>
            </a:r>
            <a:endParaRPr lang="en-US"/>
          </a:p>
        </p:txBody>
      </p:sp>
    </p:spTree>
    <p:extLst>
      <p:ext uri="{BB962C8B-B14F-4D97-AF65-F5344CB8AC3E}">
        <p14:creationId xmlns:p14="http://schemas.microsoft.com/office/powerpoint/2010/main" val="213191234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image" Target="../media/image1.png"/><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23.xml"/></Relationships>
</file>

<file path=ppt/slideMasters/_rels/slideMaster3.xml.rels><?xml version="1.0" encoding="UTF-8" standalone="yes"?>
<Relationships xmlns="http://schemas.openxmlformats.org/package/2006/relationships"><Relationship Id="rId2" Type="http://schemas.openxmlformats.org/officeDocument/2006/relationships/theme" Target="../theme/theme3.xml"/><Relationship Id="rId1" Type="http://schemas.openxmlformats.org/officeDocument/2006/relationships/slideLayout" Target="../slideLayouts/slideLayout2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userDrawn="1"/>
        </p:nvSpPr>
        <p:spPr>
          <a:xfrm>
            <a:off x="0" y="0"/>
            <a:ext cx="9144000" cy="1371600"/>
          </a:xfrm>
          <a:prstGeom prst="rect">
            <a:avLst/>
          </a:prstGeom>
          <a:gradFill flip="none" rotWithShape="1">
            <a:gsLst>
              <a:gs pos="13000">
                <a:srgbClr val="00B1FF"/>
              </a:gs>
              <a:gs pos="100000">
                <a:srgbClr val="0070C0">
                  <a:lumMod val="97000"/>
                </a:srgbClr>
              </a:gs>
            </a:gsLst>
            <a:lin ang="5400000" scaled="0"/>
            <a:tileRect/>
          </a:gradFill>
          <a:ln>
            <a:noFill/>
          </a:ln>
          <a:effectLst>
            <a:outerShdw blurRad="317500" dist="76200" dir="5400000" algn="ctr" rotWithShape="0">
              <a:srgbClr val="000000">
                <a:alpha val="20000"/>
              </a:srgbClr>
            </a:outerShdw>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b="0" i="0">
              <a:latin typeface="Century Gothic" panose="020B0502020202020204" pitchFamily="34" charset="0"/>
            </a:endParaRPr>
          </a:p>
        </p:txBody>
      </p:sp>
      <p:pic>
        <p:nvPicPr>
          <p:cNvPr id="3" name="Picture 2">
            <a:extLst>
              <a:ext uri="{FF2B5EF4-FFF2-40B4-BE49-F238E27FC236}">
                <a16:creationId xmlns:a16="http://schemas.microsoft.com/office/drawing/2014/main" id="{627806B2-50AB-E041-B28D-8AAC3767974D}"/>
              </a:ext>
            </a:extLst>
          </p:cNvPr>
          <p:cNvPicPr>
            <a:picLocks noChangeAspect="1"/>
          </p:cNvPicPr>
          <p:nvPr userDrawn="1"/>
        </p:nvPicPr>
        <p:blipFill>
          <a:blip r:embed="rId24"/>
          <a:srcRect/>
          <a:stretch/>
        </p:blipFill>
        <p:spPr>
          <a:xfrm>
            <a:off x="3300" y="0"/>
            <a:ext cx="9137400" cy="1370610"/>
          </a:xfrm>
          <a:prstGeom prst="rect">
            <a:avLst/>
          </a:prstGeom>
        </p:spPr>
      </p:pic>
      <p:sp>
        <p:nvSpPr>
          <p:cNvPr id="8" name="Rectangle 7"/>
          <p:cNvSpPr/>
          <p:nvPr userDrawn="1"/>
        </p:nvSpPr>
        <p:spPr>
          <a:xfrm>
            <a:off x="0" y="6248400"/>
            <a:ext cx="9144000" cy="609600"/>
          </a:xfrm>
          <a:prstGeom prst="rect">
            <a:avLst/>
          </a:prstGeom>
          <a:solidFill>
            <a:srgbClr val="00BCBF">
              <a:alpha val="20000"/>
            </a:srgb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b="0" i="0">
              <a:solidFill>
                <a:schemeClr val="accent1"/>
              </a:solidFill>
              <a:latin typeface="Century Gothic" panose="020B0502020202020204" pitchFamily="34" charset="0"/>
            </a:endParaRPr>
          </a:p>
        </p:txBody>
      </p:sp>
      <p:sp>
        <p:nvSpPr>
          <p:cNvPr id="1029" name="Text Placeholder 2"/>
          <p:cNvSpPr>
            <a:spLocks noGrp="1"/>
          </p:cNvSpPr>
          <p:nvPr>
            <p:ph type="body" idx="1"/>
          </p:nvPr>
        </p:nvSpPr>
        <p:spPr bwMode="auto">
          <a:xfrm>
            <a:off x="571500" y="1752600"/>
            <a:ext cx="7962900" cy="41910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GB"/>
              <a:t>Click to edit Master text styles</a:t>
            </a:r>
          </a:p>
          <a:p>
            <a:pPr lvl="5"/>
            <a:r>
              <a:rPr lang="en-GB"/>
              <a:t>Second level</a:t>
            </a:r>
          </a:p>
          <a:p>
            <a:pPr lvl="5"/>
            <a:r>
              <a:rPr lang="en-GB"/>
              <a:t>Third level</a:t>
            </a:r>
          </a:p>
          <a:p>
            <a:pPr lvl="5"/>
            <a:r>
              <a:rPr lang="en-GB"/>
              <a:t>Fourth level</a:t>
            </a:r>
          </a:p>
          <a:p>
            <a:pPr lvl="5"/>
            <a:r>
              <a:rPr lang="en-GB"/>
              <a:t>Fifth level</a:t>
            </a:r>
            <a:endParaRPr lang="en-US"/>
          </a:p>
        </p:txBody>
      </p:sp>
      <p:sp>
        <p:nvSpPr>
          <p:cNvPr id="1028" name="Title Placeholder 1"/>
          <p:cNvSpPr>
            <a:spLocks noGrp="1"/>
          </p:cNvSpPr>
          <p:nvPr>
            <p:ph type="title"/>
          </p:nvPr>
        </p:nvSpPr>
        <p:spPr bwMode="auto">
          <a:xfrm>
            <a:off x="571500" y="152400"/>
            <a:ext cx="7962900" cy="10668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endParaRPr lang="en-US"/>
          </a:p>
        </p:txBody>
      </p:sp>
      <p:sp>
        <p:nvSpPr>
          <p:cNvPr id="10" name="Footer Placeholder 4">
            <a:extLst>
              <a:ext uri="{FF2B5EF4-FFF2-40B4-BE49-F238E27FC236}">
                <a16:creationId xmlns:a16="http://schemas.microsoft.com/office/drawing/2014/main" id="{41353DF8-2EB9-54F6-12C0-71869652BF3E}"/>
              </a:ext>
            </a:extLst>
          </p:cNvPr>
          <p:cNvSpPr>
            <a:spLocks noGrp="1"/>
          </p:cNvSpPr>
          <p:nvPr>
            <p:ph type="ftr" sz="quarter" idx="3"/>
          </p:nvPr>
        </p:nvSpPr>
        <p:spPr>
          <a:xfrm>
            <a:off x="593184" y="6356350"/>
            <a:ext cx="7866330" cy="365125"/>
          </a:xfrm>
          <a:prstGeom prst="rect">
            <a:avLst/>
          </a:prstGeom>
        </p:spPr>
        <p:txBody>
          <a:bodyPr/>
          <a:lstStyle>
            <a:lvl1pPr>
              <a:defRPr sz="1000" b="0" i="0">
                <a:latin typeface="Arial" panose="020B0604020202020204" pitchFamily="34" charset="0"/>
                <a:cs typeface="Arial" panose="020B0604020202020204" pitchFamily="34" charset="0"/>
              </a:defRPr>
            </a:lvl1pPr>
          </a:lstStyle>
          <a:p>
            <a:pPr>
              <a:defRPr/>
            </a:pPr>
            <a:r>
              <a:rPr lang="en-US" b="1"/>
              <a:t>Tobacco Treatment for People with SMI:</a:t>
            </a:r>
            <a:r>
              <a:rPr lang="en-US"/>
              <a:t> Introduction</a:t>
            </a:r>
          </a:p>
        </p:txBody>
      </p:sp>
    </p:spTree>
  </p:cSld>
  <p:clrMap bg1="lt1" tx1="dk1" bg2="lt2" tx2="dk2" accent1="accent1" accent2="accent2" accent3="accent3" accent4="accent4" accent5="accent5" accent6="accent6" hlink="hlink" folHlink="folHlink"/>
  <p:sldLayoutIdLst>
    <p:sldLayoutId id="2147483649" r:id="rId1"/>
    <p:sldLayoutId id="2147483662" r:id="rId2"/>
    <p:sldLayoutId id="2147483654" r:id="rId3"/>
    <p:sldLayoutId id="2147483650" r:id="rId4"/>
    <p:sldLayoutId id="2147483658" r:id="rId5"/>
    <p:sldLayoutId id="2147483652" r:id="rId6"/>
    <p:sldLayoutId id="2147483653" r:id="rId7"/>
    <p:sldLayoutId id="2147483657" r:id="rId8"/>
    <p:sldLayoutId id="2147483655" r:id="rId9"/>
    <p:sldLayoutId id="2147483656" r:id="rId10"/>
    <p:sldLayoutId id="2147483660" r:id="rId11"/>
    <p:sldLayoutId id="2147483666" r:id="rId12"/>
    <p:sldLayoutId id="2147483663" r:id="rId13"/>
    <p:sldLayoutId id="2147483664" r:id="rId14"/>
    <p:sldLayoutId id="2147483667" r:id="rId15"/>
    <p:sldLayoutId id="2147483665" r:id="rId16"/>
    <p:sldLayoutId id="2147483668" r:id="rId17"/>
    <p:sldLayoutId id="2147483661" r:id="rId18"/>
    <p:sldLayoutId id="2147483659" r:id="rId19"/>
    <p:sldLayoutId id="2147483669" r:id="rId20"/>
    <p:sldLayoutId id="2147483674" r:id="rId21"/>
    <p:sldLayoutId id="2147483676" r:id="rId22"/>
  </p:sldLayoutIdLst>
  <p:hf hdr="0" dt="0"/>
  <p:txStyles>
    <p:titleStyle>
      <a:lvl1pPr marL="355600" indent="-355600" algn="l" defTabSz="457200" rtl="0" eaLnBrk="0" fontAlgn="base" hangingPunct="0">
        <a:spcBef>
          <a:spcPct val="0"/>
        </a:spcBef>
        <a:spcAft>
          <a:spcPct val="0"/>
        </a:spcAft>
        <a:defRPr sz="2300" b="0" i="0" kern="1200">
          <a:solidFill>
            <a:schemeClr val="bg1"/>
          </a:solidFill>
          <a:latin typeface="Arial" panose="020B0604020202020204" pitchFamily="34" charset="0"/>
          <a:ea typeface="Geneva" pitchFamily="-109" charset="0"/>
          <a:cs typeface="Arial" panose="020B0604020202020204" pitchFamily="34" charset="0"/>
        </a:defRPr>
      </a:lvl1pPr>
      <a:lvl2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2pPr>
      <a:lvl3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3pPr>
      <a:lvl4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4pPr>
      <a:lvl5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5pPr>
      <a:lvl6pPr marL="4572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6pPr>
      <a:lvl7pPr marL="9144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7pPr>
      <a:lvl8pPr marL="13716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8pPr>
      <a:lvl9pPr marL="18288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9pPr>
    </p:titleStyle>
    <p:bodyStyle>
      <a:lvl1pPr marL="288000" indent="-288363" algn="l" defTabSz="457200" rtl="0" eaLnBrk="0" fontAlgn="base" hangingPunct="0">
        <a:lnSpc>
          <a:spcPts val="2800"/>
        </a:lnSpc>
        <a:spcBef>
          <a:spcPts val="500"/>
        </a:spcBef>
        <a:spcAft>
          <a:spcPts val="500"/>
        </a:spcAft>
        <a:buClr>
          <a:schemeClr val="accent1"/>
        </a:buClr>
        <a:buSzPct val="120000"/>
        <a:buFont typeface="Lucida Grande" panose="020B0600040502020204" pitchFamily="34" charset="0"/>
        <a:buChar char="■"/>
        <a:defRPr sz="1800" b="0" i="0" kern="1200">
          <a:solidFill>
            <a:schemeClr val="tx1"/>
          </a:solidFill>
          <a:latin typeface="Arial" panose="020B0604020202020204" pitchFamily="34" charset="0"/>
          <a:ea typeface="Geneva" pitchFamily="-109" charset="0"/>
          <a:cs typeface="Arial" panose="020B0604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Arial" panose="020B0604020202020204" pitchFamily="34" charset="0"/>
          <a:ea typeface="+mn-ea"/>
          <a:cs typeface="Arial" panose="020B0604020202020204" pitchFamily="34" charset="0"/>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612" userDrawn="1">
          <p15:clr>
            <a:srgbClr val="F26B43"/>
          </p15:clr>
        </p15:guide>
        <p15:guide id="2" pos="431"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Rectangle 6"/>
          <p:cNvSpPr/>
          <p:nvPr userDrawn="1"/>
        </p:nvSpPr>
        <p:spPr>
          <a:xfrm rot="10800000">
            <a:off x="0" y="0"/>
            <a:ext cx="9144000" cy="1371600"/>
          </a:xfrm>
          <a:prstGeom prst="rect">
            <a:avLst/>
          </a:prstGeom>
          <a:gradFill flip="none" rotWithShape="1">
            <a:gsLst>
              <a:gs pos="13000">
                <a:schemeClr val="accent2"/>
              </a:gs>
              <a:gs pos="99000">
                <a:schemeClr val="accent1"/>
              </a:gs>
            </a:gsLst>
            <a:lin ang="5400000" scaled="0"/>
            <a:tileRect/>
          </a:gradFill>
          <a:ln>
            <a:noFill/>
          </a:ln>
          <a:effectLst>
            <a:outerShdw blurRad="317500" dist="76200" dir="5400000" algn="ctr" rotWithShape="0">
              <a:srgbClr val="000000">
                <a:alpha val="25000"/>
              </a:srgbClr>
            </a:outerShdw>
          </a:effectLst>
        </p:spPr>
        <p:style>
          <a:lnRef idx="1">
            <a:schemeClr val="accent1"/>
          </a:lnRef>
          <a:fillRef idx="3">
            <a:schemeClr val="accent1"/>
          </a:fillRef>
          <a:effectRef idx="2">
            <a:schemeClr val="accent1"/>
          </a:effectRef>
          <a:fontRef idx="minor">
            <a:schemeClr val="lt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entury Gothic" panose="020B0502020202020204" pitchFamily="34" charset="0"/>
              <a:ea typeface="+mn-ea"/>
              <a:cs typeface="+mn-cs"/>
            </a:endParaRPr>
          </a:p>
        </p:txBody>
      </p:sp>
      <p:sp>
        <p:nvSpPr>
          <p:cNvPr id="8" name="Rectangle 7"/>
          <p:cNvSpPr/>
          <p:nvPr userDrawn="1"/>
        </p:nvSpPr>
        <p:spPr>
          <a:xfrm>
            <a:off x="0" y="6248400"/>
            <a:ext cx="9144000" cy="609600"/>
          </a:xfrm>
          <a:prstGeom prst="rect">
            <a:avLst/>
          </a:prstGeom>
          <a:solidFill>
            <a:schemeClr val="accent1">
              <a:lumMod val="40000"/>
              <a:lumOff val="60000"/>
              <a:alpha val="24572"/>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005EB8"/>
              </a:solidFill>
              <a:effectLst/>
              <a:uLnTx/>
              <a:uFillTx/>
              <a:latin typeface="Century Gothic" panose="020B0502020202020204" pitchFamily="34" charset="0"/>
              <a:ea typeface="+mn-ea"/>
              <a:cs typeface="+mn-cs"/>
            </a:endParaRPr>
          </a:p>
        </p:txBody>
      </p:sp>
      <p:sp>
        <p:nvSpPr>
          <p:cNvPr id="1029" name="Text Placeholder 2"/>
          <p:cNvSpPr>
            <a:spLocks noGrp="1"/>
          </p:cNvSpPr>
          <p:nvPr>
            <p:ph type="body" idx="1"/>
          </p:nvPr>
        </p:nvSpPr>
        <p:spPr bwMode="auto">
          <a:xfrm>
            <a:off x="571500" y="1752600"/>
            <a:ext cx="7962900" cy="41910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GB"/>
              <a:t>Click to edit Master text styles</a:t>
            </a:r>
          </a:p>
          <a:p>
            <a:pPr lvl="5"/>
            <a:r>
              <a:rPr lang="en-GB"/>
              <a:t>Second level</a:t>
            </a:r>
          </a:p>
          <a:p>
            <a:pPr lvl="5"/>
            <a:r>
              <a:rPr lang="en-GB"/>
              <a:t>Third level</a:t>
            </a:r>
          </a:p>
          <a:p>
            <a:pPr lvl="5"/>
            <a:r>
              <a:rPr lang="en-GB"/>
              <a:t>Fourth level</a:t>
            </a:r>
          </a:p>
          <a:p>
            <a:pPr lvl="5"/>
            <a:r>
              <a:rPr lang="en-GB"/>
              <a:t>Fifth level</a:t>
            </a:r>
            <a:endParaRPr lang="en-US"/>
          </a:p>
        </p:txBody>
      </p:sp>
      <p:sp>
        <p:nvSpPr>
          <p:cNvPr id="1028" name="Title Placeholder 1"/>
          <p:cNvSpPr>
            <a:spLocks noGrp="1"/>
          </p:cNvSpPr>
          <p:nvPr>
            <p:ph type="title"/>
          </p:nvPr>
        </p:nvSpPr>
        <p:spPr bwMode="auto">
          <a:xfrm>
            <a:off x="571500" y="152400"/>
            <a:ext cx="7962900" cy="10668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endParaRPr lang="en-US"/>
          </a:p>
        </p:txBody>
      </p:sp>
      <p:sp>
        <p:nvSpPr>
          <p:cNvPr id="10" name="Footer Placeholder 4">
            <a:extLst>
              <a:ext uri="{FF2B5EF4-FFF2-40B4-BE49-F238E27FC236}">
                <a16:creationId xmlns:a16="http://schemas.microsoft.com/office/drawing/2014/main" id="{41353DF8-2EB9-54F6-12C0-71869652BF3E}"/>
              </a:ext>
            </a:extLst>
          </p:cNvPr>
          <p:cNvSpPr>
            <a:spLocks noGrp="1"/>
          </p:cNvSpPr>
          <p:nvPr>
            <p:ph type="ftr" sz="quarter" idx="3"/>
          </p:nvPr>
        </p:nvSpPr>
        <p:spPr>
          <a:xfrm>
            <a:off x="593184" y="6412790"/>
            <a:ext cx="7866330" cy="365125"/>
          </a:xfrm>
          <a:prstGeom prst="rect">
            <a:avLst/>
          </a:prstGeom>
        </p:spPr>
        <p:txBody>
          <a:bodyPr/>
          <a:lstStyle>
            <a:lvl1pPr>
              <a:defRPr sz="1000" b="0" i="0">
                <a:latin typeface="Arial" panose="020B0604020202020204" pitchFamily="34" charset="0"/>
                <a:cs typeface="Arial" panose="020B0604020202020204" pitchFamily="34" charset="0"/>
              </a:defRPr>
            </a:lvl1pPr>
          </a:lstStyle>
          <a:p>
            <a:pPr marL="0" marR="0" lvl="0" indent="0" algn="l" defTabSz="457200" rtl="0" eaLnBrk="1" fontAlgn="base" latinLnBrk="0" hangingPunct="1">
              <a:lnSpc>
                <a:spcPct val="100000"/>
              </a:lnSpc>
              <a:spcBef>
                <a:spcPct val="0"/>
              </a:spcBef>
              <a:spcAft>
                <a:spcPct val="0"/>
              </a:spcAft>
              <a:buClrTx/>
              <a:buSzTx/>
              <a:buFontTx/>
              <a:buNone/>
              <a:tabLst/>
              <a:defRPr/>
            </a:pPr>
            <a:r>
              <a:rPr kumimoji="0" lang="en-US" sz="1000" b="0" i="0" u="none" strike="noStrike" kern="1200" cap="none" spc="0" normalizeH="0" baseline="0" noProof="0" dirty="0">
                <a:ln>
                  <a:noFill/>
                </a:ln>
                <a:solidFill>
                  <a:srgbClr val="414141"/>
                </a:solidFill>
                <a:effectLst/>
                <a:uLnTx/>
                <a:uFillTx/>
                <a:latin typeface="Arial" panose="020B0604020202020204" pitchFamily="34" charset="0"/>
                <a:cs typeface="Arial" panose="020B0604020202020204" pitchFamily="34" charset="0"/>
              </a:rPr>
              <a:t>National Inpatient Tobacco Dependency Treatment Training</a:t>
            </a:r>
          </a:p>
        </p:txBody>
      </p:sp>
    </p:spTree>
    <p:extLst>
      <p:ext uri="{BB962C8B-B14F-4D97-AF65-F5344CB8AC3E}">
        <p14:creationId xmlns:p14="http://schemas.microsoft.com/office/powerpoint/2010/main" val="4092736978"/>
      </p:ext>
    </p:extLst>
  </p:cSld>
  <p:clrMap bg1="lt1" tx1="dk1" bg2="lt2" tx2="dk2" accent1="accent1" accent2="accent2" accent3="accent3" accent4="accent4" accent5="accent5" accent6="accent6" hlink="hlink" folHlink="folHlink"/>
  <p:sldLayoutIdLst>
    <p:sldLayoutId id="2147483678" r:id="rId1"/>
  </p:sldLayoutIdLst>
  <p:hf hdr="0" dt="0"/>
  <p:txStyles>
    <p:titleStyle>
      <a:lvl1pPr marL="355600" indent="-355600" algn="l" defTabSz="457200" rtl="0" eaLnBrk="0" fontAlgn="base" hangingPunct="0">
        <a:spcBef>
          <a:spcPct val="0"/>
        </a:spcBef>
        <a:spcAft>
          <a:spcPct val="0"/>
        </a:spcAft>
        <a:defRPr sz="2300" b="1" i="0" kern="1200">
          <a:solidFill>
            <a:schemeClr val="bg1"/>
          </a:solidFill>
          <a:latin typeface="Arial" panose="020B0604020202020204" pitchFamily="34" charset="0"/>
          <a:ea typeface="Geneva" pitchFamily="-109" charset="0"/>
          <a:cs typeface="Arial" panose="020B0604020202020204" pitchFamily="34" charset="0"/>
        </a:defRPr>
      </a:lvl1pPr>
      <a:lvl2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2pPr>
      <a:lvl3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3pPr>
      <a:lvl4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4pPr>
      <a:lvl5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5pPr>
      <a:lvl6pPr marL="4572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6pPr>
      <a:lvl7pPr marL="9144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7pPr>
      <a:lvl8pPr marL="13716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8pPr>
      <a:lvl9pPr marL="18288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9pPr>
    </p:titleStyle>
    <p:bodyStyle>
      <a:lvl1pPr marL="288000" indent="-288363" algn="l" defTabSz="457200" rtl="0" eaLnBrk="0" fontAlgn="base" hangingPunct="0">
        <a:lnSpc>
          <a:spcPts val="2800"/>
        </a:lnSpc>
        <a:spcBef>
          <a:spcPts val="500"/>
        </a:spcBef>
        <a:spcAft>
          <a:spcPts val="500"/>
        </a:spcAft>
        <a:buClr>
          <a:schemeClr val="accent3"/>
        </a:buClr>
        <a:buSzPct val="120000"/>
        <a:buFont typeface="Lucida Grande" panose="020B0600040502020204" pitchFamily="34" charset="0"/>
        <a:buChar char="■"/>
        <a:defRPr sz="1800" b="0" i="0" kern="1200">
          <a:solidFill>
            <a:schemeClr val="tx1"/>
          </a:solidFill>
          <a:latin typeface="Arial" panose="020B0604020202020204" pitchFamily="34" charset="0"/>
          <a:ea typeface="Geneva" pitchFamily="-109" charset="0"/>
          <a:cs typeface="Arial" panose="020B0604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accent3"/>
        </a:buClr>
        <a:buFont typeface="System Font Regular"/>
        <a:buChar char="–"/>
        <a:tabLst>
          <a:tab pos="287338" algn="l"/>
        </a:tabLst>
        <a:defRPr sz="1800" b="0" i="0" kern="1200">
          <a:solidFill>
            <a:schemeClr val="tx1"/>
          </a:solidFill>
          <a:latin typeface="Arial" panose="020B0604020202020204" pitchFamily="34" charset="0"/>
          <a:ea typeface="+mn-ea"/>
          <a:cs typeface="Arial" panose="020B0604020202020204" pitchFamily="34" charset="0"/>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612">
          <p15:clr>
            <a:srgbClr val="F26B43"/>
          </p15:clr>
        </p15:guide>
        <p15:guide id="2" pos="431">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Rectangle 6"/>
          <p:cNvSpPr/>
          <p:nvPr userDrawn="1"/>
        </p:nvSpPr>
        <p:spPr>
          <a:xfrm rot="10800000">
            <a:off x="0" y="0"/>
            <a:ext cx="9144000" cy="1371600"/>
          </a:xfrm>
          <a:prstGeom prst="rect">
            <a:avLst/>
          </a:prstGeom>
          <a:gradFill flip="none" rotWithShape="1">
            <a:gsLst>
              <a:gs pos="13000">
                <a:schemeClr val="accent2"/>
              </a:gs>
              <a:gs pos="99000">
                <a:schemeClr val="accent1"/>
              </a:gs>
            </a:gsLst>
            <a:lin ang="5400000" scaled="0"/>
            <a:tileRect/>
          </a:gradFill>
          <a:ln>
            <a:noFill/>
          </a:ln>
          <a:effectLst>
            <a:outerShdw blurRad="317500" dist="76200" dir="5400000" algn="ctr" rotWithShape="0">
              <a:srgbClr val="000000">
                <a:alpha val="25000"/>
              </a:srgbClr>
            </a:outerShdw>
          </a:effectLst>
        </p:spPr>
        <p:style>
          <a:lnRef idx="1">
            <a:schemeClr val="accent1"/>
          </a:lnRef>
          <a:fillRef idx="3">
            <a:schemeClr val="accent1"/>
          </a:fillRef>
          <a:effectRef idx="2">
            <a:schemeClr val="accent1"/>
          </a:effectRef>
          <a:fontRef idx="minor">
            <a:schemeClr val="lt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Century Gothic" panose="020B0502020202020204" pitchFamily="34" charset="0"/>
              <a:ea typeface="+mn-ea"/>
              <a:cs typeface="+mn-cs"/>
            </a:endParaRPr>
          </a:p>
        </p:txBody>
      </p:sp>
      <p:sp>
        <p:nvSpPr>
          <p:cNvPr id="8" name="Rectangle 7"/>
          <p:cNvSpPr/>
          <p:nvPr userDrawn="1"/>
        </p:nvSpPr>
        <p:spPr>
          <a:xfrm>
            <a:off x="0" y="6248400"/>
            <a:ext cx="9144000" cy="609600"/>
          </a:xfrm>
          <a:prstGeom prst="rect">
            <a:avLst/>
          </a:prstGeom>
          <a:solidFill>
            <a:schemeClr val="accent1">
              <a:lumMod val="40000"/>
              <a:lumOff val="60000"/>
              <a:alpha val="24572"/>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005EB8"/>
              </a:solidFill>
              <a:effectLst/>
              <a:uLnTx/>
              <a:uFillTx/>
              <a:latin typeface="Century Gothic" panose="020B0502020202020204" pitchFamily="34" charset="0"/>
              <a:ea typeface="+mn-ea"/>
              <a:cs typeface="+mn-cs"/>
            </a:endParaRPr>
          </a:p>
        </p:txBody>
      </p:sp>
      <p:sp>
        <p:nvSpPr>
          <p:cNvPr id="1029" name="Text Placeholder 2"/>
          <p:cNvSpPr>
            <a:spLocks noGrp="1"/>
          </p:cNvSpPr>
          <p:nvPr>
            <p:ph type="body" idx="1"/>
          </p:nvPr>
        </p:nvSpPr>
        <p:spPr bwMode="auto">
          <a:xfrm>
            <a:off x="571500" y="1752600"/>
            <a:ext cx="7962900" cy="41910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GB"/>
              <a:t>Click to edit Master text styles</a:t>
            </a:r>
          </a:p>
          <a:p>
            <a:pPr lvl="5"/>
            <a:r>
              <a:rPr lang="en-GB"/>
              <a:t>Second level</a:t>
            </a:r>
          </a:p>
          <a:p>
            <a:pPr lvl="5"/>
            <a:r>
              <a:rPr lang="en-GB"/>
              <a:t>Third level</a:t>
            </a:r>
          </a:p>
          <a:p>
            <a:pPr lvl="5"/>
            <a:r>
              <a:rPr lang="en-GB"/>
              <a:t>Fourth level</a:t>
            </a:r>
          </a:p>
          <a:p>
            <a:pPr lvl="5"/>
            <a:r>
              <a:rPr lang="en-GB"/>
              <a:t>Fifth level</a:t>
            </a:r>
            <a:endParaRPr lang="en-US"/>
          </a:p>
        </p:txBody>
      </p:sp>
      <p:sp>
        <p:nvSpPr>
          <p:cNvPr id="1028" name="Title Placeholder 1"/>
          <p:cNvSpPr>
            <a:spLocks noGrp="1"/>
          </p:cNvSpPr>
          <p:nvPr>
            <p:ph type="title"/>
          </p:nvPr>
        </p:nvSpPr>
        <p:spPr bwMode="auto">
          <a:xfrm>
            <a:off x="571500" y="152400"/>
            <a:ext cx="7962900" cy="10668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endParaRPr lang="en-US"/>
          </a:p>
        </p:txBody>
      </p:sp>
      <p:sp>
        <p:nvSpPr>
          <p:cNvPr id="10" name="Footer Placeholder 4">
            <a:extLst>
              <a:ext uri="{FF2B5EF4-FFF2-40B4-BE49-F238E27FC236}">
                <a16:creationId xmlns:a16="http://schemas.microsoft.com/office/drawing/2014/main" id="{41353DF8-2EB9-54F6-12C0-71869652BF3E}"/>
              </a:ext>
            </a:extLst>
          </p:cNvPr>
          <p:cNvSpPr>
            <a:spLocks noGrp="1"/>
          </p:cNvSpPr>
          <p:nvPr>
            <p:ph type="ftr" sz="quarter" idx="3"/>
          </p:nvPr>
        </p:nvSpPr>
        <p:spPr>
          <a:xfrm>
            <a:off x="593184" y="6412790"/>
            <a:ext cx="7866330" cy="365125"/>
          </a:xfrm>
          <a:prstGeom prst="rect">
            <a:avLst/>
          </a:prstGeom>
        </p:spPr>
        <p:txBody>
          <a:bodyPr/>
          <a:lstStyle>
            <a:lvl1pPr>
              <a:defRPr sz="1000" b="0" i="0">
                <a:latin typeface="Arial" panose="020B0604020202020204" pitchFamily="34" charset="0"/>
                <a:cs typeface="Arial" panose="020B0604020202020204" pitchFamily="34" charset="0"/>
              </a:defRPr>
            </a:lvl1pPr>
          </a:lstStyle>
          <a:p>
            <a:pPr marL="0" marR="0" lvl="0" indent="0" algn="l" defTabSz="457200" rtl="0" eaLnBrk="1" fontAlgn="base" latinLnBrk="0" hangingPunct="1">
              <a:lnSpc>
                <a:spcPct val="100000"/>
              </a:lnSpc>
              <a:spcBef>
                <a:spcPct val="0"/>
              </a:spcBef>
              <a:spcAft>
                <a:spcPct val="0"/>
              </a:spcAft>
              <a:buClrTx/>
              <a:buSzTx/>
              <a:buFontTx/>
              <a:buNone/>
              <a:tabLst/>
              <a:defRPr/>
            </a:pPr>
            <a:r>
              <a:rPr kumimoji="0" lang="en-US" sz="1000" b="0" i="0" u="none" strike="noStrike" kern="1200" cap="none" spc="0" normalizeH="0" baseline="0" noProof="0" dirty="0">
                <a:ln>
                  <a:noFill/>
                </a:ln>
                <a:solidFill>
                  <a:srgbClr val="414141"/>
                </a:solidFill>
                <a:effectLst/>
                <a:uLnTx/>
                <a:uFillTx/>
                <a:latin typeface="Arial" panose="020B0604020202020204" pitchFamily="34" charset="0"/>
                <a:cs typeface="Arial" panose="020B0604020202020204" pitchFamily="34" charset="0"/>
              </a:rPr>
              <a:t>National Inpatient Tobacco Dependency Treatment Training</a:t>
            </a:r>
          </a:p>
        </p:txBody>
      </p:sp>
    </p:spTree>
    <p:extLst>
      <p:ext uri="{BB962C8B-B14F-4D97-AF65-F5344CB8AC3E}">
        <p14:creationId xmlns:p14="http://schemas.microsoft.com/office/powerpoint/2010/main" val="961207224"/>
      </p:ext>
    </p:extLst>
  </p:cSld>
  <p:clrMap bg1="lt1" tx1="dk1" bg2="lt2" tx2="dk2" accent1="accent1" accent2="accent2" accent3="accent3" accent4="accent4" accent5="accent5" accent6="accent6" hlink="hlink" folHlink="folHlink"/>
  <p:sldLayoutIdLst>
    <p:sldLayoutId id="2147483680" r:id="rId1"/>
  </p:sldLayoutIdLst>
  <p:hf hdr="0" dt="0"/>
  <p:txStyles>
    <p:titleStyle>
      <a:lvl1pPr marL="355600" indent="-355600" algn="l" defTabSz="457200" rtl="0" eaLnBrk="0" fontAlgn="base" hangingPunct="0">
        <a:spcBef>
          <a:spcPct val="0"/>
        </a:spcBef>
        <a:spcAft>
          <a:spcPct val="0"/>
        </a:spcAft>
        <a:defRPr sz="2300" b="1" i="0" kern="1200">
          <a:solidFill>
            <a:schemeClr val="bg1"/>
          </a:solidFill>
          <a:latin typeface="Arial" panose="020B0604020202020204" pitchFamily="34" charset="0"/>
          <a:ea typeface="Geneva" pitchFamily="-109" charset="0"/>
          <a:cs typeface="Arial" panose="020B0604020202020204" pitchFamily="34" charset="0"/>
        </a:defRPr>
      </a:lvl1pPr>
      <a:lvl2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2pPr>
      <a:lvl3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3pPr>
      <a:lvl4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4pPr>
      <a:lvl5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5pPr>
      <a:lvl6pPr marL="4572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6pPr>
      <a:lvl7pPr marL="9144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7pPr>
      <a:lvl8pPr marL="13716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8pPr>
      <a:lvl9pPr marL="18288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9pPr>
    </p:titleStyle>
    <p:bodyStyle>
      <a:lvl1pPr marL="288000" indent="-288363" algn="l" defTabSz="457200" rtl="0" eaLnBrk="0" fontAlgn="base" hangingPunct="0">
        <a:lnSpc>
          <a:spcPts val="2800"/>
        </a:lnSpc>
        <a:spcBef>
          <a:spcPts val="500"/>
        </a:spcBef>
        <a:spcAft>
          <a:spcPts val="500"/>
        </a:spcAft>
        <a:buClr>
          <a:schemeClr val="accent3"/>
        </a:buClr>
        <a:buSzPct val="120000"/>
        <a:buFont typeface="Lucida Grande" panose="020B0600040502020204" pitchFamily="34" charset="0"/>
        <a:buChar char="■"/>
        <a:defRPr sz="1800" b="0" i="0" kern="1200">
          <a:solidFill>
            <a:schemeClr val="tx1"/>
          </a:solidFill>
          <a:latin typeface="Arial" panose="020B0604020202020204" pitchFamily="34" charset="0"/>
          <a:ea typeface="Geneva" pitchFamily="-109" charset="0"/>
          <a:cs typeface="Arial" panose="020B0604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accent3"/>
        </a:buClr>
        <a:buFont typeface="System Font Regular"/>
        <a:buChar char="–"/>
        <a:tabLst>
          <a:tab pos="287338" algn="l"/>
        </a:tabLst>
        <a:defRPr sz="1800" b="0" i="0" kern="1200">
          <a:solidFill>
            <a:schemeClr val="tx1"/>
          </a:solidFill>
          <a:latin typeface="Arial" panose="020B0604020202020204" pitchFamily="34" charset="0"/>
          <a:ea typeface="+mn-ea"/>
          <a:cs typeface="Arial" panose="020B0604020202020204" pitchFamily="34" charset="0"/>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612">
          <p15:clr>
            <a:srgbClr val="F26B43"/>
          </p15:clr>
        </p15:guide>
        <p15:guide id="2" pos="43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image" Target="../media/image30.png"/><Relationship Id="rId2" Type="http://schemas.microsoft.com/office/2018/10/relationships/comments" Target="../comments/modernComment_615_FCFF2B60.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3" Type="http://schemas.openxmlformats.org/officeDocument/2006/relationships/image" Target="../media/image32.jpg"/><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14.xml"/><Relationship Id="rId1" Type="http://schemas.openxmlformats.org/officeDocument/2006/relationships/slideLayout" Target="../slideLayouts/slideLayout2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3.xml"/></Relationships>
</file>

<file path=ppt/slides/_rels/slide2.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8" Type="http://schemas.openxmlformats.org/officeDocument/2006/relationships/image" Target="../media/image22.jpeg"/><Relationship Id="rId3" Type="http://schemas.openxmlformats.org/officeDocument/2006/relationships/image" Target="../media/image17.jpeg"/><Relationship Id="rId7" Type="http://schemas.openxmlformats.org/officeDocument/2006/relationships/image" Target="../media/image21.png"/><Relationship Id="rId2" Type="http://schemas.openxmlformats.org/officeDocument/2006/relationships/notesSlide" Target="../notesSlides/notesSlide3.xml"/><Relationship Id="rId1" Type="http://schemas.openxmlformats.org/officeDocument/2006/relationships/slideLayout" Target="../slideLayouts/slideLayout4.xml"/><Relationship Id="rId6" Type="http://schemas.openxmlformats.org/officeDocument/2006/relationships/image" Target="../media/image20.jpeg"/><Relationship Id="rId5" Type="http://schemas.openxmlformats.org/officeDocument/2006/relationships/image" Target="../media/image19.jpeg"/><Relationship Id="rId4" Type="http://schemas.openxmlformats.org/officeDocument/2006/relationships/image" Target="../media/image18.jpeg"/></Relationships>
</file>

<file path=ppt/slides/_rels/slide5.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5.xml"/><Relationship Id="rId4" Type="http://schemas.openxmlformats.org/officeDocument/2006/relationships/image" Target="../media/image24.png"/></Relationships>
</file>

<file path=ppt/slides/_rels/slide7.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6.xml"/><Relationship Id="rId1" Type="http://schemas.openxmlformats.org/officeDocument/2006/relationships/slideLayout" Target="../slideLayouts/slideLayout4.xml"/><Relationship Id="rId4" Type="http://schemas.openxmlformats.org/officeDocument/2006/relationships/image" Target="../media/image26.png"/></Relationships>
</file>

<file path=ppt/slides/_rels/slide8.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7.xml"/><Relationship Id="rId1" Type="http://schemas.openxmlformats.org/officeDocument/2006/relationships/slideLayout" Target="../slideLayouts/slideLayout4.xml"/><Relationship Id="rId4" Type="http://schemas.openxmlformats.org/officeDocument/2006/relationships/image" Target="../media/image27.png"/></Relationships>
</file>

<file path=ppt/slides/_rels/slide9.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BC4EE25F-C4CC-13CA-B5F2-574AACCD640D}"/>
              </a:ext>
            </a:extLst>
          </p:cNvPr>
          <p:cNvPicPr>
            <a:picLocks noChangeAspect="1"/>
          </p:cNvPicPr>
          <p:nvPr/>
        </p:nvPicPr>
        <p:blipFill>
          <a:blip r:embed="rId2"/>
          <a:srcRect/>
          <a:stretch/>
        </p:blipFill>
        <p:spPr>
          <a:xfrm>
            <a:off x="0" y="0"/>
            <a:ext cx="9144000" cy="6858000"/>
          </a:xfrm>
          <a:prstGeom prst="rect">
            <a:avLst/>
          </a:prstGeom>
        </p:spPr>
      </p:pic>
      <p:sp>
        <p:nvSpPr>
          <p:cNvPr id="4" name="Text Placeholder 3">
            <a:extLst>
              <a:ext uri="{FF2B5EF4-FFF2-40B4-BE49-F238E27FC236}">
                <a16:creationId xmlns:a16="http://schemas.microsoft.com/office/drawing/2014/main" id="{A9BB0AB9-7DD0-FCFE-6DFC-D4F454EA5648}"/>
              </a:ext>
            </a:extLst>
          </p:cNvPr>
          <p:cNvSpPr txBox="1">
            <a:spLocks/>
          </p:cNvSpPr>
          <p:nvPr/>
        </p:nvSpPr>
        <p:spPr bwMode="auto">
          <a:xfrm>
            <a:off x="0" y="4378037"/>
            <a:ext cx="9144000" cy="1567511"/>
          </a:xfrm>
          <a:prstGeom prst="rect">
            <a:avLst/>
          </a:prstGeom>
          <a:solidFill>
            <a:schemeClr val="accent2">
              <a:alpha val="80000"/>
            </a:schemeClr>
          </a:solidFill>
          <a:ln w="9525">
            <a:noFill/>
            <a:miter lim="800000"/>
            <a:headEnd/>
            <a:tailEnd/>
          </a:ln>
        </p:spPr>
        <p:txBody>
          <a:bodyPr vert="horz" wrap="square" lIns="1080000" tIns="45720" rIns="1080000" bIns="45720" numCol="1" anchor="ctr"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chemeClr val="accent1"/>
              </a:buClr>
              <a:buSzPct val="120000"/>
              <a:buFont typeface="Lucida Grande" panose="020B0600040502020204" pitchFamily="34" charset="0"/>
              <a:buChar char="■"/>
              <a:defRPr sz="1800" b="0" i="0" kern="1200">
                <a:solidFill>
                  <a:schemeClr val="tx1"/>
                </a:solidFill>
                <a:latin typeface="Arial" panose="020B0604020202020204" pitchFamily="34" charset="0"/>
                <a:ea typeface="Geneva" pitchFamily="-109" charset="0"/>
                <a:cs typeface="Arial" panose="020B0604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Arial" panose="020B0604020202020204" pitchFamily="34" charset="0"/>
                <a:ea typeface="+mn-ea"/>
                <a:cs typeface="Arial" panose="020B0604020202020204" pitchFamily="34" charset="0"/>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buNone/>
            </a:pPr>
            <a:r>
              <a:rPr lang="en-US" sz="2800" b="1" dirty="0">
                <a:solidFill>
                  <a:schemeClr val="bg1"/>
                </a:solidFill>
              </a:rPr>
              <a:t>Nicotine vapes</a:t>
            </a:r>
            <a:endParaRPr lang="en-US" sz="2600" dirty="0">
              <a:solidFill>
                <a:schemeClr val="bg1"/>
              </a:solidFill>
            </a:endParaRPr>
          </a:p>
        </p:txBody>
      </p:sp>
    </p:spTree>
    <p:extLst>
      <p:ext uri="{BB962C8B-B14F-4D97-AF65-F5344CB8AC3E}">
        <p14:creationId xmlns:p14="http://schemas.microsoft.com/office/powerpoint/2010/main" val="17205694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50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5CFA01-E9D7-6F30-8D8A-62173FA69183}"/>
              </a:ext>
            </a:extLst>
          </p:cNvPr>
          <p:cNvSpPr>
            <a:spLocks noGrp="1"/>
          </p:cNvSpPr>
          <p:nvPr>
            <p:ph type="title"/>
          </p:nvPr>
        </p:nvSpPr>
        <p:spPr/>
        <p:txBody>
          <a:bodyPr/>
          <a:lstStyle/>
          <a:p>
            <a:r>
              <a:rPr lang="en-US" dirty="0"/>
              <a:t>Who says vaping is safer than smoking </a:t>
            </a:r>
            <a:br>
              <a:rPr lang="en-US" dirty="0"/>
            </a:br>
            <a:r>
              <a:rPr lang="en-US" dirty="0"/>
              <a:t>and effective for cessation?</a:t>
            </a:r>
          </a:p>
        </p:txBody>
      </p:sp>
      <p:pic>
        <p:nvPicPr>
          <p:cNvPr id="19" name="Picture 18">
            <a:extLst>
              <a:ext uri="{FF2B5EF4-FFF2-40B4-BE49-F238E27FC236}">
                <a16:creationId xmlns:a16="http://schemas.microsoft.com/office/drawing/2014/main" id="{85796F24-0DA9-AEBE-590C-0DABA071A798}"/>
              </a:ext>
            </a:extLst>
          </p:cNvPr>
          <p:cNvPicPr>
            <a:picLocks noChangeAspect="1"/>
          </p:cNvPicPr>
          <p:nvPr/>
        </p:nvPicPr>
        <p:blipFill>
          <a:blip r:embed="rId2"/>
          <a:stretch>
            <a:fillRect/>
          </a:stretch>
        </p:blipFill>
        <p:spPr>
          <a:xfrm>
            <a:off x="692150" y="1848579"/>
            <a:ext cx="7759700" cy="3898900"/>
          </a:xfrm>
          <a:prstGeom prst="rect">
            <a:avLst/>
          </a:prstGeom>
          <a:effectLst>
            <a:outerShdw blurRad="254000" dist="63500" dir="5400000" algn="ctr" rotWithShape="0">
              <a:srgbClr val="000000">
                <a:alpha val="15000"/>
              </a:srgbClr>
            </a:outerShdw>
          </a:effectLst>
        </p:spPr>
      </p:pic>
      <p:sp>
        <p:nvSpPr>
          <p:cNvPr id="3" name="Footer Placeholder 3">
            <a:extLst>
              <a:ext uri="{FF2B5EF4-FFF2-40B4-BE49-F238E27FC236}">
                <a16:creationId xmlns:a16="http://schemas.microsoft.com/office/drawing/2014/main" id="{03C3FA19-B007-7BA7-8719-638897A4BACB}"/>
              </a:ext>
            </a:extLst>
          </p:cNvPr>
          <p:cNvSpPr>
            <a:spLocks noGrp="1"/>
          </p:cNvSpPr>
          <p:nvPr>
            <p:ph type="ftr" sz="quarter" idx="3"/>
          </p:nvPr>
        </p:nvSpPr>
        <p:spPr>
          <a:xfrm>
            <a:off x="518007" y="6333440"/>
            <a:ext cx="4292373" cy="365125"/>
          </a:xfrm>
        </p:spPr>
        <p:txBody>
          <a:bodyPr anchor="ctr">
            <a:normAutofit/>
          </a:bodyPr>
          <a:lstStyle/>
          <a:p>
            <a:pPr>
              <a:spcAft>
                <a:spcPts val="600"/>
              </a:spcAft>
              <a:defRPr/>
            </a:pPr>
            <a:r>
              <a:rPr lang="en-US" i="1" dirty="0">
                <a:solidFill>
                  <a:schemeClr val="accent4">
                    <a:lumMod val="75000"/>
                    <a:lumOff val="25000"/>
                  </a:schemeClr>
                </a:solidFill>
                <a:latin typeface="Century Gothic" panose="020B0502020202020204" pitchFamily="34" charset="0"/>
              </a:rPr>
              <a:t>Inpatient Tobacco Dependence Treatment Training Programme</a:t>
            </a:r>
          </a:p>
        </p:txBody>
      </p:sp>
    </p:spTree>
    <p:extLst>
      <p:ext uri="{BB962C8B-B14F-4D97-AF65-F5344CB8AC3E}">
        <p14:creationId xmlns:p14="http://schemas.microsoft.com/office/powerpoint/2010/main" val="394230423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DCD3C1-031B-9DEF-BB00-4DE1C882181E}"/>
              </a:ext>
            </a:extLst>
          </p:cNvPr>
          <p:cNvSpPr>
            <a:spLocks noGrp="1"/>
          </p:cNvSpPr>
          <p:nvPr>
            <p:ph type="title"/>
          </p:nvPr>
        </p:nvSpPr>
        <p:spPr/>
        <p:txBody>
          <a:bodyPr/>
          <a:lstStyle/>
          <a:p>
            <a:r>
              <a:rPr lang="en-US" dirty="0"/>
              <a:t>Inpatient settings</a:t>
            </a:r>
          </a:p>
        </p:txBody>
      </p:sp>
      <p:sp>
        <p:nvSpPr>
          <p:cNvPr id="3" name="Text Placeholder 2">
            <a:extLst>
              <a:ext uri="{FF2B5EF4-FFF2-40B4-BE49-F238E27FC236}">
                <a16:creationId xmlns:a16="http://schemas.microsoft.com/office/drawing/2014/main" id="{27324429-7CFC-99D5-6EEE-CE22DCDB118C}"/>
              </a:ext>
            </a:extLst>
          </p:cNvPr>
          <p:cNvSpPr>
            <a:spLocks noGrp="1"/>
          </p:cNvSpPr>
          <p:nvPr>
            <p:ph type="body" idx="12"/>
          </p:nvPr>
        </p:nvSpPr>
        <p:spPr>
          <a:xfrm>
            <a:off x="571500" y="1752600"/>
            <a:ext cx="5981696" cy="4191000"/>
          </a:xfrm>
        </p:spPr>
        <p:txBody>
          <a:bodyPr/>
          <a:lstStyle/>
          <a:p>
            <a:pPr marL="285750" indent="-285750"/>
            <a:r>
              <a:rPr lang="en-US" dirty="0"/>
              <a:t>Be familiar with your Trust’s policy on vaping and what support is available to inpatients</a:t>
            </a:r>
          </a:p>
          <a:p>
            <a:pPr marL="285750" indent="-285750"/>
            <a:r>
              <a:rPr lang="en-US" dirty="0"/>
              <a:t>Rechargeable and re-fillable e-cigarettes </a:t>
            </a:r>
            <a:br>
              <a:rPr lang="en-US" dirty="0"/>
            </a:br>
            <a:r>
              <a:rPr lang="en-US" dirty="0"/>
              <a:t>will be suitable for most patients </a:t>
            </a:r>
          </a:p>
          <a:p>
            <a:r>
              <a:rPr lang="en-CA" dirty="0"/>
              <a:t>Ensure Trust infection control policy is followed </a:t>
            </a:r>
          </a:p>
          <a:p>
            <a:r>
              <a:rPr lang="en-CA" dirty="0"/>
              <a:t>Advise vapes should be for </a:t>
            </a:r>
            <a:r>
              <a:rPr lang="en-CA" b="1" dirty="0">
                <a:solidFill>
                  <a:srgbClr val="009A9E"/>
                </a:solidFill>
              </a:rPr>
              <a:t>personal use only</a:t>
            </a:r>
          </a:p>
          <a:p>
            <a:r>
              <a:rPr lang="en-CA" dirty="0"/>
              <a:t>Ensure patients do not use near oxygen</a:t>
            </a:r>
          </a:p>
        </p:txBody>
      </p:sp>
      <p:sp>
        <p:nvSpPr>
          <p:cNvPr id="7" name="TextBox 6">
            <a:extLst>
              <a:ext uri="{FF2B5EF4-FFF2-40B4-BE49-F238E27FC236}">
                <a16:creationId xmlns:a16="http://schemas.microsoft.com/office/drawing/2014/main" id="{E27C33AD-AA6F-A115-DE7F-0066647C1817}"/>
              </a:ext>
            </a:extLst>
          </p:cNvPr>
          <p:cNvSpPr txBox="1"/>
          <p:nvPr/>
        </p:nvSpPr>
        <p:spPr>
          <a:xfrm>
            <a:off x="6553196" y="4204831"/>
            <a:ext cx="2145685" cy="323165"/>
          </a:xfrm>
          <a:prstGeom prst="rect">
            <a:avLst/>
          </a:prstGeom>
          <a:noFill/>
        </p:spPr>
        <p:txBody>
          <a:bodyPr wrap="square" rtlCol="0">
            <a:spAutoFit/>
          </a:bodyPr>
          <a:lstStyle/>
          <a:p>
            <a:pPr algn="ctr"/>
            <a:r>
              <a:rPr lang="en-US" sz="1500" b="1" dirty="0">
                <a:solidFill>
                  <a:schemeClr val="accent5"/>
                </a:solidFill>
                <a:latin typeface="Arial" panose="020B0604020202020204" pitchFamily="34" charset="0"/>
                <a:cs typeface="Arial" panose="020B0604020202020204" pitchFamily="34" charset="0"/>
              </a:rPr>
              <a:t>Mental Health Trusts</a:t>
            </a:r>
          </a:p>
        </p:txBody>
      </p:sp>
      <p:sp>
        <p:nvSpPr>
          <p:cNvPr id="9" name="Freeform 8">
            <a:extLst>
              <a:ext uri="{FF2B5EF4-FFF2-40B4-BE49-F238E27FC236}">
                <a16:creationId xmlns:a16="http://schemas.microsoft.com/office/drawing/2014/main" id="{1B199EF8-6291-DBA3-00C9-1F4E7F79BCC6}"/>
              </a:ext>
            </a:extLst>
          </p:cNvPr>
          <p:cNvSpPr/>
          <p:nvPr/>
        </p:nvSpPr>
        <p:spPr>
          <a:xfrm>
            <a:off x="6837298" y="2948061"/>
            <a:ext cx="1577478" cy="1096539"/>
          </a:xfrm>
          <a:custGeom>
            <a:avLst/>
            <a:gdLst>
              <a:gd name="connsiteX0" fmla="*/ 1019590 w 1577478"/>
              <a:gd name="connsiteY0" fmla="*/ 288563 h 1096539"/>
              <a:gd name="connsiteX1" fmla="*/ 1019590 w 1577478"/>
              <a:gd name="connsiteY1" fmla="*/ 230851 h 1096539"/>
              <a:gd name="connsiteX2" fmla="*/ 788739 w 1577478"/>
              <a:gd name="connsiteY2" fmla="*/ 0 h 1096539"/>
              <a:gd name="connsiteX3" fmla="*/ 557889 w 1577478"/>
              <a:gd name="connsiteY3" fmla="*/ 230851 h 1096539"/>
              <a:gd name="connsiteX4" fmla="*/ 557889 w 1577478"/>
              <a:gd name="connsiteY4" fmla="*/ 288563 h 1096539"/>
              <a:gd name="connsiteX5" fmla="*/ 0 w 1577478"/>
              <a:gd name="connsiteY5" fmla="*/ 288563 h 1096539"/>
              <a:gd name="connsiteX6" fmla="*/ 0 w 1577478"/>
              <a:gd name="connsiteY6" fmla="*/ 365513 h 1096539"/>
              <a:gd name="connsiteX7" fmla="*/ 38475 w 1577478"/>
              <a:gd name="connsiteY7" fmla="*/ 365513 h 1096539"/>
              <a:gd name="connsiteX8" fmla="*/ 38475 w 1577478"/>
              <a:gd name="connsiteY8" fmla="*/ 1096540 h 1096539"/>
              <a:gd name="connsiteX9" fmla="*/ 1539003 w 1577478"/>
              <a:gd name="connsiteY9" fmla="*/ 1096540 h 1096539"/>
              <a:gd name="connsiteX10" fmla="*/ 1539003 w 1577478"/>
              <a:gd name="connsiteY10" fmla="*/ 365513 h 1096539"/>
              <a:gd name="connsiteX11" fmla="*/ 1577478 w 1577478"/>
              <a:gd name="connsiteY11" fmla="*/ 365513 h 1096539"/>
              <a:gd name="connsiteX12" fmla="*/ 1577478 w 1577478"/>
              <a:gd name="connsiteY12" fmla="*/ 288563 h 1096539"/>
              <a:gd name="connsiteX13" fmla="*/ 230851 w 1577478"/>
              <a:gd name="connsiteY13" fmla="*/ 942640 h 1096539"/>
              <a:gd name="connsiteX14" fmla="*/ 115425 w 1577478"/>
              <a:gd name="connsiteY14" fmla="*/ 942640 h 1096539"/>
              <a:gd name="connsiteX15" fmla="*/ 115425 w 1577478"/>
              <a:gd name="connsiteY15" fmla="*/ 827214 h 1096539"/>
              <a:gd name="connsiteX16" fmla="*/ 230851 w 1577478"/>
              <a:gd name="connsiteY16" fmla="*/ 827214 h 1096539"/>
              <a:gd name="connsiteX17" fmla="*/ 230851 w 1577478"/>
              <a:gd name="connsiteY17" fmla="*/ 750264 h 1096539"/>
              <a:gd name="connsiteX18" fmla="*/ 115425 w 1577478"/>
              <a:gd name="connsiteY18" fmla="*/ 750264 h 1096539"/>
              <a:gd name="connsiteX19" fmla="*/ 115425 w 1577478"/>
              <a:gd name="connsiteY19" fmla="*/ 634839 h 1096539"/>
              <a:gd name="connsiteX20" fmla="*/ 230851 w 1577478"/>
              <a:gd name="connsiteY20" fmla="*/ 634839 h 1096539"/>
              <a:gd name="connsiteX21" fmla="*/ 230851 w 1577478"/>
              <a:gd name="connsiteY21" fmla="*/ 557889 h 1096539"/>
              <a:gd name="connsiteX22" fmla="*/ 115425 w 1577478"/>
              <a:gd name="connsiteY22" fmla="*/ 557889 h 1096539"/>
              <a:gd name="connsiteX23" fmla="*/ 115425 w 1577478"/>
              <a:gd name="connsiteY23" fmla="*/ 442463 h 1096539"/>
              <a:gd name="connsiteX24" fmla="*/ 230851 w 1577478"/>
              <a:gd name="connsiteY24" fmla="*/ 442463 h 1096539"/>
              <a:gd name="connsiteX25" fmla="*/ 423226 w 1577478"/>
              <a:gd name="connsiteY25" fmla="*/ 942640 h 1096539"/>
              <a:gd name="connsiteX26" fmla="*/ 307801 w 1577478"/>
              <a:gd name="connsiteY26" fmla="*/ 942640 h 1096539"/>
              <a:gd name="connsiteX27" fmla="*/ 307801 w 1577478"/>
              <a:gd name="connsiteY27" fmla="*/ 827214 h 1096539"/>
              <a:gd name="connsiteX28" fmla="*/ 423226 w 1577478"/>
              <a:gd name="connsiteY28" fmla="*/ 827214 h 1096539"/>
              <a:gd name="connsiteX29" fmla="*/ 423226 w 1577478"/>
              <a:gd name="connsiteY29" fmla="*/ 750264 h 1096539"/>
              <a:gd name="connsiteX30" fmla="*/ 307801 w 1577478"/>
              <a:gd name="connsiteY30" fmla="*/ 750264 h 1096539"/>
              <a:gd name="connsiteX31" fmla="*/ 307801 w 1577478"/>
              <a:gd name="connsiteY31" fmla="*/ 634839 h 1096539"/>
              <a:gd name="connsiteX32" fmla="*/ 423226 w 1577478"/>
              <a:gd name="connsiteY32" fmla="*/ 634839 h 1096539"/>
              <a:gd name="connsiteX33" fmla="*/ 423226 w 1577478"/>
              <a:gd name="connsiteY33" fmla="*/ 557889 h 1096539"/>
              <a:gd name="connsiteX34" fmla="*/ 307801 w 1577478"/>
              <a:gd name="connsiteY34" fmla="*/ 557889 h 1096539"/>
              <a:gd name="connsiteX35" fmla="*/ 307801 w 1577478"/>
              <a:gd name="connsiteY35" fmla="*/ 442463 h 1096539"/>
              <a:gd name="connsiteX36" fmla="*/ 423226 w 1577478"/>
              <a:gd name="connsiteY36" fmla="*/ 442463 h 1096539"/>
              <a:gd name="connsiteX37" fmla="*/ 615601 w 1577478"/>
              <a:gd name="connsiteY37" fmla="*/ 942640 h 1096539"/>
              <a:gd name="connsiteX38" fmla="*/ 500176 w 1577478"/>
              <a:gd name="connsiteY38" fmla="*/ 942640 h 1096539"/>
              <a:gd name="connsiteX39" fmla="*/ 500176 w 1577478"/>
              <a:gd name="connsiteY39" fmla="*/ 827214 h 1096539"/>
              <a:gd name="connsiteX40" fmla="*/ 615601 w 1577478"/>
              <a:gd name="connsiteY40" fmla="*/ 827214 h 1096539"/>
              <a:gd name="connsiteX41" fmla="*/ 615601 w 1577478"/>
              <a:gd name="connsiteY41" fmla="*/ 750264 h 1096539"/>
              <a:gd name="connsiteX42" fmla="*/ 500176 w 1577478"/>
              <a:gd name="connsiteY42" fmla="*/ 750264 h 1096539"/>
              <a:gd name="connsiteX43" fmla="*/ 500176 w 1577478"/>
              <a:gd name="connsiteY43" fmla="*/ 634839 h 1096539"/>
              <a:gd name="connsiteX44" fmla="*/ 615601 w 1577478"/>
              <a:gd name="connsiteY44" fmla="*/ 634839 h 1096539"/>
              <a:gd name="connsiteX45" fmla="*/ 615601 w 1577478"/>
              <a:gd name="connsiteY45" fmla="*/ 557889 h 1096539"/>
              <a:gd name="connsiteX46" fmla="*/ 500176 w 1577478"/>
              <a:gd name="connsiteY46" fmla="*/ 557889 h 1096539"/>
              <a:gd name="connsiteX47" fmla="*/ 500176 w 1577478"/>
              <a:gd name="connsiteY47" fmla="*/ 442463 h 1096539"/>
              <a:gd name="connsiteX48" fmla="*/ 615601 w 1577478"/>
              <a:gd name="connsiteY48" fmla="*/ 442463 h 1096539"/>
              <a:gd name="connsiteX49" fmla="*/ 711789 w 1577478"/>
              <a:gd name="connsiteY49" fmla="*/ 1019590 h 1096539"/>
              <a:gd name="connsiteX50" fmla="*/ 711789 w 1577478"/>
              <a:gd name="connsiteY50" fmla="*/ 750264 h 1096539"/>
              <a:gd name="connsiteX51" fmla="*/ 865689 w 1577478"/>
              <a:gd name="connsiteY51" fmla="*/ 750264 h 1096539"/>
              <a:gd name="connsiteX52" fmla="*/ 865689 w 1577478"/>
              <a:gd name="connsiteY52" fmla="*/ 1019590 h 1096539"/>
              <a:gd name="connsiteX53" fmla="*/ 923402 w 1577478"/>
              <a:gd name="connsiteY53" fmla="*/ 363205 h 1096539"/>
              <a:gd name="connsiteX54" fmla="*/ 887428 w 1577478"/>
              <a:gd name="connsiteY54" fmla="*/ 425534 h 1096539"/>
              <a:gd name="connsiteX55" fmla="*/ 824713 w 1577478"/>
              <a:gd name="connsiteY55" fmla="*/ 389175 h 1096539"/>
              <a:gd name="connsiteX56" fmla="*/ 824713 w 1577478"/>
              <a:gd name="connsiteY56" fmla="*/ 461701 h 1096539"/>
              <a:gd name="connsiteX57" fmla="*/ 752765 w 1577478"/>
              <a:gd name="connsiteY57" fmla="*/ 461701 h 1096539"/>
              <a:gd name="connsiteX58" fmla="*/ 752765 w 1577478"/>
              <a:gd name="connsiteY58" fmla="*/ 389175 h 1096539"/>
              <a:gd name="connsiteX59" fmla="*/ 690051 w 1577478"/>
              <a:gd name="connsiteY59" fmla="*/ 425534 h 1096539"/>
              <a:gd name="connsiteX60" fmla="*/ 654076 w 1577478"/>
              <a:gd name="connsiteY60" fmla="*/ 363205 h 1096539"/>
              <a:gd name="connsiteX61" fmla="*/ 716983 w 1577478"/>
              <a:gd name="connsiteY61" fmla="*/ 327038 h 1096539"/>
              <a:gd name="connsiteX62" fmla="*/ 654076 w 1577478"/>
              <a:gd name="connsiteY62" fmla="*/ 290872 h 1096539"/>
              <a:gd name="connsiteX63" fmla="*/ 690051 w 1577478"/>
              <a:gd name="connsiteY63" fmla="*/ 228542 h 1096539"/>
              <a:gd name="connsiteX64" fmla="*/ 752765 w 1577478"/>
              <a:gd name="connsiteY64" fmla="*/ 264901 h 1096539"/>
              <a:gd name="connsiteX65" fmla="*/ 752765 w 1577478"/>
              <a:gd name="connsiteY65" fmla="*/ 192375 h 1096539"/>
              <a:gd name="connsiteX66" fmla="*/ 824713 w 1577478"/>
              <a:gd name="connsiteY66" fmla="*/ 192375 h 1096539"/>
              <a:gd name="connsiteX67" fmla="*/ 824713 w 1577478"/>
              <a:gd name="connsiteY67" fmla="*/ 264901 h 1096539"/>
              <a:gd name="connsiteX68" fmla="*/ 887428 w 1577478"/>
              <a:gd name="connsiteY68" fmla="*/ 228542 h 1096539"/>
              <a:gd name="connsiteX69" fmla="*/ 923402 w 1577478"/>
              <a:gd name="connsiteY69" fmla="*/ 290872 h 1096539"/>
              <a:gd name="connsiteX70" fmla="*/ 860495 w 1577478"/>
              <a:gd name="connsiteY70" fmla="*/ 327038 h 1096539"/>
              <a:gd name="connsiteX71" fmla="*/ 1077302 w 1577478"/>
              <a:gd name="connsiteY71" fmla="*/ 942640 h 1096539"/>
              <a:gd name="connsiteX72" fmla="*/ 961877 w 1577478"/>
              <a:gd name="connsiteY72" fmla="*/ 942640 h 1096539"/>
              <a:gd name="connsiteX73" fmla="*/ 961877 w 1577478"/>
              <a:gd name="connsiteY73" fmla="*/ 827214 h 1096539"/>
              <a:gd name="connsiteX74" fmla="*/ 1077302 w 1577478"/>
              <a:gd name="connsiteY74" fmla="*/ 827214 h 1096539"/>
              <a:gd name="connsiteX75" fmla="*/ 1077302 w 1577478"/>
              <a:gd name="connsiteY75" fmla="*/ 750264 h 1096539"/>
              <a:gd name="connsiteX76" fmla="*/ 961877 w 1577478"/>
              <a:gd name="connsiteY76" fmla="*/ 750264 h 1096539"/>
              <a:gd name="connsiteX77" fmla="*/ 961877 w 1577478"/>
              <a:gd name="connsiteY77" fmla="*/ 634839 h 1096539"/>
              <a:gd name="connsiteX78" fmla="*/ 1077302 w 1577478"/>
              <a:gd name="connsiteY78" fmla="*/ 634839 h 1096539"/>
              <a:gd name="connsiteX79" fmla="*/ 1077302 w 1577478"/>
              <a:gd name="connsiteY79" fmla="*/ 557889 h 1096539"/>
              <a:gd name="connsiteX80" fmla="*/ 961877 w 1577478"/>
              <a:gd name="connsiteY80" fmla="*/ 557889 h 1096539"/>
              <a:gd name="connsiteX81" fmla="*/ 961877 w 1577478"/>
              <a:gd name="connsiteY81" fmla="*/ 442463 h 1096539"/>
              <a:gd name="connsiteX82" fmla="*/ 1077302 w 1577478"/>
              <a:gd name="connsiteY82" fmla="*/ 442463 h 1096539"/>
              <a:gd name="connsiteX83" fmla="*/ 1269678 w 1577478"/>
              <a:gd name="connsiteY83" fmla="*/ 942640 h 1096539"/>
              <a:gd name="connsiteX84" fmla="*/ 1154253 w 1577478"/>
              <a:gd name="connsiteY84" fmla="*/ 942640 h 1096539"/>
              <a:gd name="connsiteX85" fmla="*/ 1154253 w 1577478"/>
              <a:gd name="connsiteY85" fmla="*/ 827214 h 1096539"/>
              <a:gd name="connsiteX86" fmla="*/ 1269678 w 1577478"/>
              <a:gd name="connsiteY86" fmla="*/ 827214 h 1096539"/>
              <a:gd name="connsiteX87" fmla="*/ 1269678 w 1577478"/>
              <a:gd name="connsiteY87" fmla="*/ 750264 h 1096539"/>
              <a:gd name="connsiteX88" fmla="*/ 1154253 w 1577478"/>
              <a:gd name="connsiteY88" fmla="*/ 750264 h 1096539"/>
              <a:gd name="connsiteX89" fmla="*/ 1154253 w 1577478"/>
              <a:gd name="connsiteY89" fmla="*/ 634839 h 1096539"/>
              <a:gd name="connsiteX90" fmla="*/ 1269678 w 1577478"/>
              <a:gd name="connsiteY90" fmla="*/ 634839 h 1096539"/>
              <a:gd name="connsiteX91" fmla="*/ 1269678 w 1577478"/>
              <a:gd name="connsiteY91" fmla="*/ 557889 h 1096539"/>
              <a:gd name="connsiteX92" fmla="*/ 1154253 w 1577478"/>
              <a:gd name="connsiteY92" fmla="*/ 557889 h 1096539"/>
              <a:gd name="connsiteX93" fmla="*/ 1154253 w 1577478"/>
              <a:gd name="connsiteY93" fmla="*/ 442463 h 1096539"/>
              <a:gd name="connsiteX94" fmla="*/ 1269678 w 1577478"/>
              <a:gd name="connsiteY94" fmla="*/ 442463 h 1096539"/>
              <a:gd name="connsiteX95" fmla="*/ 1462053 w 1577478"/>
              <a:gd name="connsiteY95" fmla="*/ 942640 h 1096539"/>
              <a:gd name="connsiteX96" fmla="*/ 1346628 w 1577478"/>
              <a:gd name="connsiteY96" fmla="*/ 942640 h 1096539"/>
              <a:gd name="connsiteX97" fmla="*/ 1346628 w 1577478"/>
              <a:gd name="connsiteY97" fmla="*/ 827214 h 1096539"/>
              <a:gd name="connsiteX98" fmla="*/ 1462053 w 1577478"/>
              <a:gd name="connsiteY98" fmla="*/ 827214 h 1096539"/>
              <a:gd name="connsiteX99" fmla="*/ 1462053 w 1577478"/>
              <a:gd name="connsiteY99" fmla="*/ 750264 h 1096539"/>
              <a:gd name="connsiteX100" fmla="*/ 1346628 w 1577478"/>
              <a:gd name="connsiteY100" fmla="*/ 750264 h 1096539"/>
              <a:gd name="connsiteX101" fmla="*/ 1346628 w 1577478"/>
              <a:gd name="connsiteY101" fmla="*/ 634839 h 1096539"/>
              <a:gd name="connsiteX102" fmla="*/ 1462053 w 1577478"/>
              <a:gd name="connsiteY102" fmla="*/ 634839 h 1096539"/>
              <a:gd name="connsiteX103" fmla="*/ 1462053 w 1577478"/>
              <a:gd name="connsiteY103" fmla="*/ 557889 h 1096539"/>
              <a:gd name="connsiteX104" fmla="*/ 1346628 w 1577478"/>
              <a:gd name="connsiteY104" fmla="*/ 557889 h 1096539"/>
              <a:gd name="connsiteX105" fmla="*/ 1346628 w 1577478"/>
              <a:gd name="connsiteY105" fmla="*/ 442463 h 1096539"/>
              <a:gd name="connsiteX106" fmla="*/ 1462053 w 1577478"/>
              <a:gd name="connsiteY106" fmla="*/ 442463 h 1096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Lst>
            <a:rect l="l" t="t" r="r" b="b"/>
            <a:pathLst>
              <a:path w="1577478" h="1096539">
                <a:moveTo>
                  <a:pt x="1019590" y="288563"/>
                </a:moveTo>
                <a:lnTo>
                  <a:pt x="1019590" y="230851"/>
                </a:lnTo>
                <a:lnTo>
                  <a:pt x="788739" y="0"/>
                </a:lnTo>
                <a:lnTo>
                  <a:pt x="557889" y="230851"/>
                </a:lnTo>
                <a:lnTo>
                  <a:pt x="557889" y="288563"/>
                </a:lnTo>
                <a:lnTo>
                  <a:pt x="0" y="288563"/>
                </a:lnTo>
                <a:lnTo>
                  <a:pt x="0" y="365513"/>
                </a:lnTo>
                <a:lnTo>
                  <a:pt x="38475" y="365513"/>
                </a:lnTo>
                <a:lnTo>
                  <a:pt x="38475" y="1096540"/>
                </a:lnTo>
                <a:lnTo>
                  <a:pt x="1539003" y="1096540"/>
                </a:lnTo>
                <a:lnTo>
                  <a:pt x="1539003" y="365513"/>
                </a:lnTo>
                <a:lnTo>
                  <a:pt x="1577478" y="365513"/>
                </a:lnTo>
                <a:lnTo>
                  <a:pt x="1577478" y="288563"/>
                </a:lnTo>
                <a:close/>
                <a:moveTo>
                  <a:pt x="230851" y="942640"/>
                </a:moveTo>
                <a:lnTo>
                  <a:pt x="115425" y="942640"/>
                </a:lnTo>
                <a:lnTo>
                  <a:pt x="115425" y="827214"/>
                </a:lnTo>
                <a:lnTo>
                  <a:pt x="230851" y="827214"/>
                </a:lnTo>
                <a:close/>
                <a:moveTo>
                  <a:pt x="230851" y="750264"/>
                </a:moveTo>
                <a:lnTo>
                  <a:pt x="115425" y="750264"/>
                </a:lnTo>
                <a:lnTo>
                  <a:pt x="115425" y="634839"/>
                </a:lnTo>
                <a:lnTo>
                  <a:pt x="230851" y="634839"/>
                </a:lnTo>
                <a:close/>
                <a:moveTo>
                  <a:pt x="230851" y="557889"/>
                </a:moveTo>
                <a:lnTo>
                  <a:pt x="115425" y="557889"/>
                </a:lnTo>
                <a:lnTo>
                  <a:pt x="115425" y="442463"/>
                </a:lnTo>
                <a:lnTo>
                  <a:pt x="230851" y="442463"/>
                </a:lnTo>
                <a:close/>
                <a:moveTo>
                  <a:pt x="423226" y="942640"/>
                </a:moveTo>
                <a:lnTo>
                  <a:pt x="307801" y="942640"/>
                </a:lnTo>
                <a:lnTo>
                  <a:pt x="307801" y="827214"/>
                </a:lnTo>
                <a:lnTo>
                  <a:pt x="423226" y="827214"/>
                </a:lnTo>
                <a:close/>
                <a:moveTo>
                  <a:pt x="423226" y="750264"/>
                </a:moveTo>
                <a:lnTo>
                  <a:pt x="307801" y="750264"/>
                </a:lnTo>
                <a:lnTo>
                  <a:pt x="307801" y="634839"/>
                </a:lnTo>
                <a:lnTo>
                  <a:pt x="423226" y="634839"/>
                </a:lnTo>
                <a:close/>
                <a:moveTo>
                  <a:pt x="423226" y="557889"/>
                </a:moveTo>
                <a:lnTo>
                  <a:pt x="307801" y="557889"/>
                </a:lnTo>
                <a:lnTo>
                  <a:pt x="307801" y="442463"/>
                </a:lnTo>
                <a:lnTo>
                  <a:pt x="423226" y="442463"/>
                </a:lnTo>
                <a:close/>
                <a:moveTo>
                  <a:pt x="615601" y="942640"/>
                </a:moveTo>
                <a:lnTo>
                  <a:pt x="500176" y="942640"/>
                </a:lnTo>
                <a:lnTo>
                  <a:pt x="500176" y="827214"/>
                </a:lnTo>
                <a:lnTo>
                  <a:pt x="615601" y="827214"/>
                </a:lnTo>
                <a:close/>
                <a:moveTo>
                  <a:pt x="615601" y="750264"/>
                </a:moveTo>
                <a:lnTo>
                  <a:pt x="500176" y="750264"/>
                </a:lnTo>
                <a:lnTo>
                  <a:pt x="500176" y="634839"/>
                </a:lnTo>
                <a:lnTo>
                  <a:pt x="615601" y="634839"/>
                </a:lnTo>
                <a:close/>
                <a:moveTo>
                  <a:pt x="615601" y="557889"/>
                </a:moveTo>
                <a:lnTo>
                  <a:pt x="500176" y="557889"/>
                </a:lnTo>
                <a:lnTo>
                  <a:pt x="500176" y="442463"/>
                </a:lnTo>
                <a:lnTo>
                  <a:pt x="615601" y="442463"/>
                </a:lnTo>
                <a:close/>
                <a:moveTo>
                  <a:pt x="711789" y="1019590"/>
                </a:moveTo>
                <a:lnTo>
                  <a:pt x="711789" y="750264"/>
                </a:lnTo>
                <a:lnTo>
                  <a:pt x="865689" y="750264"/>
                </a:lnTo>
                <a:lnTo>
                  <a:pt x="865689" y="1019590"/>
                </a:lnTo>
                <a:close/>
                <a:moveTo>
                  <a:pt x="923402" y="363205"/>
                </a:moveTo>
                <a:lnTo>
                  <a:pt x="887428" y="425534"/>
                </a:lnTo>
                <a:lnTo>
                  <a:pt x="824713" y="389175"/>
                </a:lnTo>
                <a:lnTo>
                  <a:pt x="824713" y="461701"/>
                </a:lnTo>
                <a:lnTo>
                  <a:pt x="752765" y="461701"/>
                </a:lnTo>
                <a:lnTo>
                  <a:pt x="752765" y="389175"/>
                </a:lnTo>
                <a:lnTo>
                  <a:pt x="690051" y="425534"/>
                </a:lnTo>
                <a:lnTo>
                  <a:pt x="654076" y="363205"/>
                </a:lnTo>
                <a:lnTo>
                  <a:pt x="716983" y="327038"/>
                </a:lnTo>
                <a:lnTo>
                  <a:pt x="654076" y="290872"/>
                </a:lnTo>
                <a:lnTo>
                  <a:pt x="690051" y="228542"/>
                </a:lnTo>
                <a:lnTo>
                  <a:pt x="752765" y="264901"/>
                </a:lnTo>
                <a:lnTo>
                  <a:pt x="752765" y="192375"/>
                </a:lnTo>
                <a:lnTo>
                  <a:pt x="824713" y="192375"/>
                </a:lnTo>
                <a:lnTo>
                  <a:pt x="824713" y="264901"/>
                </a:lnTo>
                <a:lnTo>
                  <a:pt x="887428" y="228542"/>
                </a:lnTo>
                <a:lnTo>
                  <a:pt x="923402" y="290872"/>
                </a:lnTo>
                <a:lnTo>
                  <a:pt x="860495" y="327038"/>
                </a:lnTo>
                <a:close/>
                <a:moveTo>
                  <a:pt x="1077302" y="942640"/>
                </a:moveTo>
                <a:lnTo>
                  <a:pt x="961877" y="942640"/>
                </a:lnTo>
                <a:lnTo>
                  <a:pt x="961877" y="827214"/>
                </a:lnTo>
                <a:lnTo>
                  <a:pt x="1077302" y="827214"/>
                </a:lnTo>
                <a:close/>
                <a:moveTo>
                  <a:pt x="1077302" y="750264"/>
                </a:moveTo>
                <a:lnTo>
                  <a:pt x="961877" y="750264"/>
                </a:lnTo>
                <a:lnTo>
                  <a:pt x="961877" y="634839"/>
                </a:lnTo>
                <a:lnTo>
                  <a:pt x="1077302" y="634839"/>
                </a:lnTo>
                <a:close/>
                <a:moveTo>
                  <a:pt x="1077302" y="557889"/>
                </a:moveTo>
                <a:lnTo>
                  <a:pt x="961877" y="557889"/>
                </a:lnTo>
                <a:lnTo>
                  <a:pt x="961877" y="442463"/>
                </a:lnTo>
                <a:lnTo>
                  <a:pt x="1077302" y="442463"/>
                </a:lnTo>
                <a:close/>
                <a:moveTo>
                  <a:pt x="1269678" y="942640"/>
                </a:moveTo>
                <a:lnTo>
                  <a:pt x="1154253" y="942640"/>
                </a:lnTo>
                <a:lnTo>
                  <a:pt x="1154253" y="827214"/>
                </a:lnTo>
                <a:lnTo>
                  <a:pt x="1269678" y="827214"/>
                </a:lnTo>
                <a:close/>
                <a:moveTo>
                  <a:pt x="1269678" y="750264"/>
                </a:moveTo>
                <a:lnTo>
                  <a:pt x="1154253" y="750264"/>
                </a:lnTo>
                <a:lnTo>
                  <a:pt x="1154253" y="634839"/>
                </a:lnTo>
                <a:lnTo>
                  <a:pt x="1269678" y="634839"/>
                </a:lnTo>
                <a:close/>
                <a:moveTo>
                  <a:pt x="1269678" y="557889"/>
                </a:moveTo>
                <a:lnTo>
                  <a:pt x="1154253" y="557889"/>
                </a:lnTo>
                <a:lnTo>
                  <a:pt x="1154253" y="442463"/>
                </a:lnTo>
                <a:lnTo>
                  <a:pt x="1269678" y="442463"/>
                </a:lnTo>
                <a:close/>
                <a:moveTo>
                  <a:pt x="1462053" y="942640"/>
                </a:moveTo>
                <a:lnTo>
                  <a:pt x="1346628" y="942640"/>
                </a:lnTo>
                <a:lnTo>
                  <a:pt x="1346628" y="827214"/>
                </a:lnTo>
                <a:lnTo>
                  <a:pt x="1462053" y="827214"/>
                </a:lnTo>
                <a:close/>
                <a:moveTo>
                  <a:pt x="1462053" y="750264"/>
                </a:moveTo>
                <a:lnTo>
                  <a:pt x="1346628" y="750264"/>
                </a:lnTo>
                <a:lnTo>
                  <a:pt x="1346628" y="634839"/>
                </a:lnTo>
                <a:lnTo>
                  <a:pt x="1462053" y="634839"/>
                </a:lnTo>
                <a:close/>
                <a:moveTo>
                  <a:pt x="1462053" y="557889"/>
                </a:moveTo>
                <a:lnTo>
                  <a:pt x="1346628" y="557889"/>
                </a:lnTo>
                <a:lnTo>
                  <a:pt x="1346628" y="442463"/>
                </a:lnTo>
                <a:lnTo>
                  <a:pt x="1462053" y="442463"/>
                </a:lnTo>
                <a:close/>
              </a:path>
            </a:pathLst>
          </a:custGeom>
          <a:solidFill>
            <a:schemeClr val="accent1"/>
          </a:solidFill>
          <a:ln w="19149" cap="flat">
            <a:noFill/>
            <a:prstDash val="solid"/>
            <a:miter/>
          </a:ln>
        </p:spPr>
        <p:txBody>
          <a:bodyPr rtlCol="0" anchor="ctr"/>
          <a:lstStyle/>
          <a:p>
            <a:endParaRPr lang="en-US" dirty="0"/>
          </a:p>
        </p:txBody>
      </p:sp>
      <p:sp>
        <p:nvSpPr>
          <p:cNvPr id="10" name="Freeform 9">
            <a:extLst>
              <a:ext uri="{FF2B5EF4-FFF2-40B4-BE49-F238E27FC236}">
                <a16:creationId xmlns:a16="http://schemas.microsoft.com/office/drawing/2014/main" id="{96A44077-E449-0315-B3E5-09592BEE5BD7}"/>
              </a:ext>
            </a:extLst>
          </p:cNvPr>
          <p:cNvSpPr/>
          <p:nvPr/>
        </p:nvSpPr>
        <p:spPr>
          <a:xfrm>
            <a:off x="7291112" y="2739718"/>
            <a:ext cx="669851" cy="389367"/>
          </a:xfrm>
          <a:custGeom>
            <a:avLst/>
            <a:gdLst>
              <a:gd name="connsiteX0" fmla="*/ 334926 w 669851"/>
              <a:gd name="connsiteY0" fmla="*/ 108884 h 389367"/>
              <a:gd name="connsiteX1" fmla="*/ 615601 w 669851"/>
              <a:gd name="connsiteY1" fmla="*/ 389368 h 389367"/>
              <a:gd name="connsiteX2" fmla="*/ 669851 w 669851"/>
              <a:gd name="connsiteY2" fmla="*/ 335118 h 389367"/>
              <a:gd name="connsiteX3" fmla="*/ 334926 w 669851"/>
              <a:gd name="connsiteY3" fmla="*/ 0 h 389367"/>
              <a:gd name="connsiteX4" fmla="*/ 0 w 669851"/>
              <a:gd name="connsiteY4" fmla="*/ 335118 h 389367"/>
              <a:gd name="connsiteX5" fmla="*/ 54250 w 669851"/>
              <a:gd name="connsiteY5" fmla="*/ 389368 h 389367"/>
              <a:gd name="connsiteX6" fmla="*/ 334926 w 669851"/>
              <a:gd name="connsiteY6" fmla="*/ 108884 h 3893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69851" h="389367">
                <a:moveTo>
                  <a:pt x="334926" y="108884"/>
                </a:moveTo>
                <a:lnTo>
                  <a:pt x="615601" y="389368"/>
                </a:lnTo>
                <a:lnTo>
                  <a:pt x="669851" y="335118"/>
                </a:lnTo>
                <a:lnTo>
                  <a:pt x="334926" y="0"/>
                </a:lnTo>
                <a:lnTo>
                  <a:pt x="0" y="335118"/>
                </a:lnTo>
                <a:lnTo>
                  <a:pt x="54250" y="389368"/>
                </a:lnTo>
                <a:lnTo>
                  <a:pt x="334926" y="108884"/>
                </a:lnTo>
                <a:close/>
              </a:path>
            </a:pathLst>
          </a:custGeom>
          <a:solidFill>
            <a:schemeClr val="accent5"/>
          </a:solidFill>
          <a:ln w="19149" cap="flat">
            <a:noFill/>
            <a:prstDash val="solid"/>
            <a:miter/>
          </a:ln>
        </p:spPr>
        <p:txBody>
          <a:bodyPr rtlCol="0" anchor="ctr"/>
          <a:lstStyle/>
          <a:p>
            <a:endParaRPr lang="en-US" dirty="0"/>
          </a:p>
        </p:txBody>
      </p:sp>
      <p:sp>
        <p:nvSpPr>
          <p:cNvPr id="5" name="Footer Placeholder 3">
            <a:extLst>
              <a:ext uri="{FF2B5EF4-FFF2-40B4-BE49-F238E27FC236}">
                <a16:creationId xmlns:a16="http://schemas.microsoft.com/office/drawing/2014/main" id="{9E66DD3D-ED07-B607-DA40-EC51D03062D0}"/>
              </a:ext>
            </a:extLst>
          </p:cNvPr>
          <p:cNvSpPr>
            <a:spLocks noGrp="1"/>
          </p:cNvSpPr>
          <p:nvPr>
            <p:ph type="ftr" sz="quarter" idx="3"/>
          </p:nvPr>
        </p:nvSpPr>
        <p:spPr>
          <a:xfrm>
            <a:off x="518007" y="6333440"/>
            <a:ext cx="4292373" cy="365125"/>
          </a:xfrm>
        </p:spPr>
        <p:txBody>
          <a:bodyPr anchor="ctr">
            <a:normAutofit/>
          </a:bodyPr>
          <a:lstStyle/>
          <a:p>
            <a:pPr>
              <a:spcAft>
                <a:spcPts val="600"/>
              </a:spcAft>
              <a:defRPr/>
            </a:pPr>
            <a:r>
              <a:rPr lang="en-US" i="1" dirty="0">
                <a:solidFill>
                  <a:schemeClr val="accent4">
                    <a:lumMod val="75000"/>
                    <a:lumOff val="25000"/>
                  </a:schemeClr>
                </a:solidFill>
                <a:latin typeface="Century Gothic" panose="020B0502020202020204" pitchFamily="34" charset="0"/>
              </a:rPr>
              <a:t>Inpatient Tobacco Dependence Treatment Training Programme</a:t>
            </a:r>
          </a:p>
        </p:txBody>
      </p:sp>
    </p:spTree>
    <p:extLst>
      <p:ext uri="{BB962C8B-B14F-4D97-AF65-F5344CB8AC3E}">
        <p14:creationId xmlns:p14="http://schemas.microsoft.com/office/powerpoint/2010/main" val="320860301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4DF5AC2-EA66-D563-2D4F-D8524A31A9F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BA1B1D5-60CF-7C18-F59E-AFFE8EDB99CD}"/>
              </a:ext>
            </a:extLst>
          </p:cNvPr>
          <p:cNvSpPr>
            <a:spLocks noGrp="1"/>
          </p:cNvSpPr>
          <p:nvPr>
            <p:ph type="title"/>
          </p:nvPr>
        </p:nvSpPr>
        <p:spPr/>
        <p:txBody>
          <a:bodyPr/>
          <a:lstStyle/>
          <a:p>
            <a:r>
              <a:rPr lang="en-US" dirty="0"/>
              <a:t>Discussing vaping with patients</a:t>
            </a:r>
          </a:p>
        </p:txBody>
      </p:sp>
      <p:sp>
        <p:nvSpPr>
          <p:cNvPr id="8" name="Rectangular Callout 7">
            <a:extLst>
              <a:ext uri="{FF2B5EF4-FFF2-40B4-BE49-F238E27FC236}">
                <a16:creationId xmlns:a16="http://schemas.microsoft.com/office/drawing/2014/main" id="{ED975E7B-7798-400D-C0D4-91C40E420CA0}"/>
              </a:ext>
            </a:extLst>
          </p:cNvPr>
          <p:cNvSpPr>
            <a:spLocks noChangeArrowheads="1"/>
          </p:cNvSpPr>
          <p:nvPr/>
        </p:nvSpPr>
        <p:spPr bwMode="auto">
          <a:xfrm>
            <a:off x="971550" y="1899646"/>
            <a:ext cx="7208623" cy="3487694"/>
          </a:xfrm>
          <a:prstGeom prst="wedgeRectCallout">
            <a:avLst>
              <a:gd name="adj1" fmla="val -33443"/>
              <a:gd name="adj2" fmla="val 64569"/>
            </a:avLst>
          </a:prstGeom>
          <a:solidFill>
            <a:srgbClr val="DAF2F4"/>
          </a:solidFill>
          <a:ln w="9525">
            <a:noFill/>
            <a:miter lim="800000"/>
            <a:headEnd/>
            <a:tailEnd/>
          </a:ln>
          <a:effectLst/>
        </p:spPr>
        <p:txBody>
          <a:bodyPr wrap="square" lIns="360000" tIns="288000" rIns="360000" bIns="432000" anchor="ctr">
            <a:prstTxWarp prst="textNoShape">
              <a:avLst/>
            </a:prstTxWarp>
            <a:noAutofit/>
          </a:bodyPr>
          <a:lstStyle/>
          <a:p>
            <a:pPr>
              <a:lnSpc>
                <a:spcPts val="2400"/>
              </a:lnSpc>
              <a:spcBef>
                <a:spcPts val="0"/>
              </a:spcBef>
              <a:spcAft>
                <a:spcPts val="1200"/>
              </a:spcAft>
              <a:defRPr/>
            </a:pPr>
            <a:r>
              <a:rPr lang="en-GB" i="1" dirty="0">
                <a:solidFill>
                  <a:schemeClr val="accent5"/>
                </a:solidFill>
                <a:latin typeface="Arial"/>
                <a:ea typeface="Calibri" pitchFamily="-109" charset="0"/>
                <a:cs typeface="Arial"/>
              </a:rPr>
              <a:t>“Many people find vapes helpful for stopping smoking, and evidence shows that they can be effective. If you do choose to use a vape and if that helps you to quit and stay smokefree, it is significantly less harmful than continuing to smoke. Specifically, vapes do not produce carbon monoxide, which is the poison produced when you smoke cigarettes. </a:t>
            </a:r>
            <a:endParaRPr lang="en-GB" i="1" dirty="0">
              <a:solidFill>
                <a:schemeClr val="accent5"/>
              </a:solidFill>
              <a:latin typeface="Arial" panose="020B0604020202020204" pitchFamily="34" charset="0"/>
              <a:ea typeface="Calibri" pitchFamily="-109" charset="0"/>
              <a:cs typeface="Arial" panose="020B0604020202020204" pitchFamily="34" charset="0"/>
            </a:endParaRPr>
          </a:p>
          <a:p>
            <a:pPr>
              <a:lnSpc>
                <a:spcPts val="2400"/>
              </a:lnSpc>
              <a:spcBef>
                <a:spcPts val="0"/>
              </a:spcBef>
              <a:spcAft>
                <a:spcPts val="1200"/>
              </a:spcAft>
              <a:defRPr/>
            </a:pPr>
            <a:r>
              <a:rPr lang="en-GB" i="1" dirty="0">
                <a:solidFill>
                  <a:schemeClr val="accent5"/>
                </a:solidFill>
                <a:latin typeface="Arial"/>
                <a:ea typeface="Calibri" pitchFamily="-109" charset="0"/>
                <a:cs typeface="Arial"/>
              </a:rPr>
              <a:t>There is a wide range of vapes, most people need to try various types and flavours to find the one they like. Reputable vape shops will be able to give you advice on where to start”.</a:t>
            </a:r>
            <a:endParaRPr lang="en-CA" i="1" dirty="0">
              <a:solidFill>
                <a:schemeClr val="accent5"/>
              </a:solidFill>
              <a:latin typeface="Arial"/>
              <a:ea typeface="Calibri" pitchFamily="-109" charset="0"/>
              <a:cs typeface="Arial"/>
            </a:endParaRPr>
          </a:p>
        </p:txBody>
      </p:sp>
      <p:sp>
        <p:nvSpPr>
          <p:cNvPr id="4" name="Footer Placeholder 3">
            <a:extLst>
              <a:ext uri="{FF2B5EF4-FFF2-40B4-BE49-F238E27FC236}">
                <a16:creationId xmlns:a16="http://schemas.microsoft.com/office/drawing/2014/main" id="{8ACEA4A1-39DD-43B2-7CA8-07E364C4B320}"/>
              </a:ext>
            </a:extLst>
          </p:cNvPr>
          <p:cNvSpPr>
            <a:spLocks noGrp="1"/>
          </p:cNvSpPr>
          <p:nvPr>
            <p:ph type="ftr" sz="quarter" idx="3"/>
          </p:nvPr>
        </p:nvSpPr>
        <p:spPr>
          <a:xfrm>
            <a:off x="518007" y="6333440"/>
            <a:ext cx="4292373" cy="365125"/>
          </a:xfrm>
        </p:spPr>
        <p:txBody>
          <a:bodyPr anchor="ctr">
            <a:normAutofit/>
          </a:bodyPr>
          <a:lstStyle/>
          <a:p>
            <a:pPr>
              <a:spcAft>
                <a:spcPts val="600"/>
              </a:spcAft>
              <a:defRPr/>
            </a:pPr>
            <a:r>
              <a:rPr lang="en-US" i="1" dirty="0">
                <a:solidFill>
                  <a:schemeClr val="accent4">
                    <a:lumMod val="75000"/>
                    <a:lumOff val="25000"/>
                  </a:schemeClr>
                </a:solidFill>
                <a:latin typeface="Century Gothic" panose="020B0502020202020204" pitchFamily="34" charset="0"/>
              </a:rPr>
              <a:t>Inpatient Tobacco Dependence Treatment Training Programme</a:t>
            </a:r>
          </a:p>
        </p:txBody>
      </p:sp>
    </p:spTree>
    <p:extLst>
      <p:ext uri="{BB962C8B-B14F-4D97-AF65-F5344CB8AC3E}">
        <p14:creationId xmlns:p14="http://schemas.microsoft.com/office/powerpoint/2010/main" val="259911696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7F5438-FC61-48FE-4B81-BB8A5956D53D}"/>
              </a:ext>
            </a:extLst>
          </p:cNvPr>
          <p:cNvSpPr>
            <a:spLocks noGrp="1"/>
          </p:cNvSpPr>
          <p:nvPr>
            <p:ph type="title"/>
          </p:nvPr>
        </p:nvSpPr>
        <p:spPr>
          <a:xfrm>
            <a:off x="571500" y="152400"/>
            <a:ext cx="7962900" cy="1066800"/>
          </a:xfrm>
        </p:spPr>
        <p:txBody>
          <a:bodyPr wrap="square" anchor="ctr">
            <a:normAutofit/>
          </a:bodyPr>
          <a:lstStyle/>
          <a:p>
            <a:r>
              <a:rPr lang="en-US" dirty="0"/>
              <a:t>Vaping: instructions for use </a:t>
            </a:r>
          </a:p>
        </p:txBody>
      </p:sp>
      <p:sp>
        <p:nvSpPr>
          <p:cNvPr id="3" name="Content Placeholder 2">
            <a:extLst>
              <a:ext uri="{FF2B5EF4-FFF2-40B4-BE49-F238E27FC236}">
                <a16:creationId xmlns:a16="http://schemas.microsoft.com/office/drawing/2014/main" id="{C8791D5F-BD9E-A2B9-7FB5-D8C6924438CF}"/>
              </a:ext>
            </a:extLst>
          </p:cNvPr>
          <p:cNvSpPr>
            <a:spLocks noGrp="1"/>
          </p:cNvSpPr>
          <p:nvPr>
            <p:ph sz="half" idx="1"/>
          </p:nvPr>
        </p:nvSpPr>
        <p:spPr>
          <a:xfrm>
            <a:off x="571500" y="1752601"/>
            <a:ext cx="3771900" cy="4267200"/>
          </a:xfrm>
        </p:spPr>
        <p:txBody>
          <a:bodyPr wrap="square" anchor="t">
            <a:normAutofit/>
          </a:bodyPr>
          <a:lstStyle/>
          <a:p>
            <a:pPr marL="287655" indent="-288290"/>
            <a:r>
              <a:rPr lang="en-US" sz="1700" b="1" dirty="0">
                <a:solidFill>
                  <a:srgbClr val="009A9E"/>
                </a:solidFill>
                <a:latin typeface="Arial"/>
                <a:cs typeface="Arial"/>
              </a:rPr>
              <a:t>Keep with you and charged at all times!</a:t>
            </a:r>
            <a:endParaRPr lang="en-US" b="1" dirty="0">
              <a:solidFill>
                <a:srgbClr val="009A9E"/>
              </a:solidFill>
              <a:latin typeface="Arial"/>
              <a:cs typeface="Arial"/>
            </a:endParaRPr>
          </a:p>
          <a:p>
            <a:pPr marL="287655" indent="-288290"/>
            <a:r>
              <a:rPr lang="en-US" sz="1700" b="1" dirty="0">
                <a:solidFill>
                  <a:srgbClr val="009A9E"/>
                </a:solidFill>
                <a:latin typeface="Arial"/>
                <a:cs typeface="Arial"/>
              </a:rPr>
              <a:t>Choose the device that is right for you </a:t>
            </a:r>
            <a:endParaRPr lang="en-US" sz="1700" b="1" dirty="0">
              <a:solidFill>
                <a:srgbClr val="009A9E"/>
              </a:solidFill>
            </a:endParaRPr>
          </a:p>
          <a:p>
            <a:pPr marL="287655" indent="-288290"/>
            <a:r>
              <a:rPr lang="en-US" sz="1700" dirty="0">
                <a:latin typeface="Arial"/>
                <a:cs typeface="Arial"/>
              </a:rPr>
              <a:t>Use regularly throughout the day and when urges to smoke occur</a:t>
            </a:r>
          </a:p>
          <a:p>
            <a:pPr marL="287655" indent="-288290"/>
            <a:r>
              <a:rPr lang="en-US" sz="1700" dirty="0">
                <a:latin typeface="Arial"/>
                <a:cs typeface="Arial"/>
              </a:rPr>
              <a:t>More frequent puffing (“grazing”)</a:t>
            </a:r>
          </a:p>
          <a:p>
            <a:pPr marL="287655" indent="-288290"/>
            <a:r>
              <a:rPr lang="en-US" sz="1700" dirty="0">
                <a:latin typeface="Arial"/>
                <a:cs typeface="Arial"/>
              </a:rPr>
              <a:t>Extended use up to two years has been shown to be safe (no significant risk)</a:t>
            </a:r>
          </a:p>
          <a:p>
            <a:endParaRPr lang="en-US" sz="1700" dirty="0"/>
          </a:p>
        </p:txBody>
      </p:sp>
      <p:pic>
        <p:nvPicPr>
          <p:cNvPr id="10" name="Picture 9">
            <a:extLst>
              <a:ext uri="{FF2B5EF4-FFF2-40B4-BE49-F238E27FC236}">
                <a16:creationId xmlns:a16="http://schemas.microsoft.com/office/drawing/2014/main" id="{7A177BE2-A37C-7417-EC46-633F723DBFB1}"/>
              </a:ext>
            </a:extLst>
          </p:cNvPr>
          <p:cNvPicPr>
            <a:picLocks noChangeAspect="1"/>
          </p:cNvPicPr>
          <p:nvPr/>
        </p:nvPicPr>
        <p:blipFill rotWithShape="1">
          <a:blip r:embed="rId3"/>
          <a:srcRect l="17422" r="24172"/>
          <a:stretch/>
        </p:blipFill>
        <p:spPr>
          <a:xfrm>
            <a:off x="4800600" y="1752600"/>
            <a:ext cx="3733800" cy="4267201"/>
          </a:xfrm>
          <a:prstGeom prst="rect">
            <a:avLst/>
          </a:prstGeom>
          <a:noFill/>
        </p:spPr>
      </p:pic>
      <p:sp>
        <p:nvSpPr>
          <p:cNvPr id="5" name="Slide Number Placeholder 4">
            <a:extLst>
              <a:ext uri="{FF2B5EF4-FFF2-40B4-BE49-F238E27FC236}">
                <a16:creationId xmlns:a16="http://schemas.microsoft.com/office/drawing/2014/main" id="{0EBD2DF2-3B08-6696-268B-051E706A5D8B}"/>
              </a:ext>
            </a:extLst>
          </p:cNvPr>
          <p:cNvSpPr>
            <a:spLocks noGrp="1"/>
          </p:cNvSpPr>
          <p:nvPr>
            <p:ph type="sldNum" sz="quarter" idx="4294967295"/>
          </p:nvPr>
        </p:nvSpPr>
        <p:spPr/>
        <p:txBody>
          <a:bodyPr/>
          <a:lstStyle/>
          <a:p>
            <a:pPr>
              <a:spcAft>
                <a:spcPts val="600"/>
              </a:spcAft>
              <a:defRPr/>
            </a:pPr>
            <a:fld id="{29BF0720-F72B-8B46-A819-48D30C8A2406}" type="slidenum">
              <a:rPr lang="en-US" altLang="en-US" smtClean="0"/>
              <a:pPr>
                <a:spcAft>
                  <a:spcPts val="600"/>
                </a:spcAft>
                <a:defRPr/>
              </a:pPr>
              <a:t>13</a:t>
            </a:fld>
            <a:endParaRPr lang="en-US" altLang="en-US" dirty="0"/>
          </a:p>
        </p:txBody>
      </p:sp>
      <p:sp>
        <p:nvSpPr>
          <p:cNvPr id="4" name="Footer Placeholder 3">
            <a:extLst>
              <a:ext uri="{FF2B5EF4-FFF2-40B4-BE49-F238E27FC236}">
                <a16:creationId xmlns:a16="http://schemas.microsoft.com/office/drawing/2014/main" id="{927E98BE-972F-17ED-D869-37623F65832C}"/>
              </a:ext>
            </a:extLst>
          </p:cNvPr>
          <p:cNvSpPr>
            <a:spLocks noGrp="1"/>
          </p:cNvSpPr>
          <p:nvPr>
            <p:ph type="ftr" sz="quarter" idx="3"/>
          </p:nvPr>
        </p:nvSpPr>
        <p:spPr>
          <a:xfrm>
            <a:off x="518007" y="6333440"/>
            <a:ext cx="4292373" cy="365125"/>
          </a:xfrm>
        </p:spPr>
        <p:txBody>
          <a:bodyPr anchor="ctr">
            <a:normAutofit/>
          </a:bodyPr>
          <a:lstStyle/>
          <a:p>
            <a:pPr>
              <a:spcAft>
                <a:spcPts val="600"/>
              </a:spcAft>
              <a:defRPr/>
            </a:pPr>
            <a:r>
              <a:rPr lang="en-US" i="1" dirty="0">
                <a:solidFill>
                  <a:schemeClr val="accent4">
                    <a:lumMod val="75000"/>
                    <a:lumOff val="25000"/>
                  </a:schemeClr>
                </a:solidFill>
                <a:latin typeface="Century Gothic" panose="020B0502020202020204" pitchFamily="34" charset="0"/>
              </a:rPr>
              <a:t>Inpatient Tobacco Dependence Treatment Training Programme</a:t>
            </a:r>
          </a:p>
        </p:txBody>
      </p:sp>
    </p:spTree>
    <p:extLst>
      <p:ext uri="{BB962C8B-B14F-4D97-AF65-F5344CB8AC3E}">
        <p14:creationId xmlns:p14="http://schemas.microsoft.com/office/powerpoint/2010/main" val="4244581216"/>
      </p:ext>
    </p:extLst>
  </p:cSld>
  <p:clrMapOvr>
    <a:masterClrMapping/>
  </p:clrMapOvr>
  <p:extLst>
    <p:ext uri="{6950BFC3-D8DA-4A85-94F7-54DA5524770B}">
      <p188:commentRel xmlns:p188="http://schemas.microsoft.com/office/powerpoint/2018/8/main" r:id="rId2"/>
    </p:ext>
  </p:extLs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Picture 19">
            <a:extLst>
              <a:ext uri="{FF2B5EF4-FFF2-40B4-BE49-F238E27FC236}">
                <a16:creationId xmlns:a16="http://schemas.microsoft.com/office/drawing/2014/main" id="{27BADE87-6A9C-1A40-8D0B-EC8BC958ECE1}"/>
              </a:ext>
            </a:extLst>
          </p:cNvPr>
          <p:cNvPicPr>
            <a:picLocks noChangeAspect="1"/>
          </p:cNvPicPr>
          <p:nvPr/>
        </p:nvPicPr>
        <p:blipFill rotWithShape="1">
          <a:blip r:embed="rId3"/>
          <a:srcRect b="10970"/>
          <a:stretch/>
        </p:blipFill>
        <p:spPr>
          <a:xfrm>
            <a:off x="259268" y="3223157"/>
            <a:ext cx="2480408" cy="3002213"/>
          </a:xfrm>
          <a:prstGeom prst="rect">
            <a:avLst/>
          </a:prstGeom>
        </p:spPr>
      </p:pic>
      <p:sp>
        <p:nvSpPr>
          <p:cNvPr id="2" name="Title 1">
            <a:extLst>
              <a:ext uri="{FF2B5EF4-FFF2-40B4-BE49-F238E27FC236}">
                <a16:creationId xmlns:a16="http://schemas.microsoft.com/office/drawing/2014/main" id="{76B1C1F4-A91C-B449-A95B-93374B53F604}"/>
              </a:ext>
            </a:extLst>
          </p:cNvPr>
          <p:cNvSpPr>
            <a:spLocks noGrp="1"/>
          </p:cNvSpPr>
          <p:nvPr>
            <p:ph type="title"/>
          </p:nvPr>
        </p:nvSpPr>
        <p:spPr>
          <a:xfrm>
            <a:off x="571500" y="152400"/>
            <a:ext cx="7962900" cy="1066800"/>
          </a:xfrm>
        </p:spPr>
        <p:txBody>
          <a:bodyPr/>
          <a:lstStyle/>
          <a:p>
            <a:r>
              <a:rPr lang="en-US" dirty="0"/>
              <a:t>Discussing vapes with patients</a:t>
            </a:r>
          </a:p>
        </p:txBody>
      </p:sp>
      <p:sp>
        <p:nvSpPr>
          <p:cNvPr id="11" name="TextBox 10">
            <a:extLst>
              <a:ext uri="{FF2B5EF4-FFF2-40B4-BE49-F238E27FC236}">
                <a16:creationId xmlns:a16="http://schemas.microsoft.com/office/drawing/2014/main" id="{6722A353-D82C-0447-B0F4-02D5C1646A49}"/>
              </a:ext>
            </a:extLst>
          </p:cNvPr>
          <p:cNvSpPr txBox="1"/>
          <p:nvPr/>
        </p:nvSpPr>
        <p:spPr bwMode="auto">
          <a:xfrm>
            <a:off x="4631842" y="3489619"/>
            <a:ext cx="1555757" cy="942984"/>
          </a:xfrm>
          <a:prstGeom prst="rect">
            <a:avLst/>
          </a:prstGeom>
          <a:noFill/>
          <a:ln w="9525">
            <a:noFill/>
            <a:miter lim="800000"/>
            <a:headEnd/>
            <a:tailEnd/>
          </a:ln>
        </p:spPr>
        <p:txBody>
          <a:bodyPr vert="horz" wrap="square" lIns="91440" tIns="45720" rIns="91440" bIns="45720" numCol="1" rtlCol="0" anchor="ctr" anchorCtr="0" compatLnSpc="1">
            <a:prstTxWarp prst="textNoShape">
              <a:avLst/>
            </a:prstTxWarp>
            <a:normAutofit/>
          </a:bodyPr>
          <a:lstStyle/>
          <a:p>
            <a:pPr marL="0" marR="0" indent="0" algn="ctr" defTabSz="457200" rtl="0" eaLnBrk="1" fontAlgn="base" latinLnBrk="0" hangingPunct="1">
              <a:lnSpc>
                <a:spcPct val="100000"/>
              </a:lnSpc>
              <a:spcBef>
                <a:spcPts val="500"/>
              </a:spcBef>
              <a:spcAft>
                <a:spcPts val="500"/>
              </a:spcAft>
              <a:buClr>
                <a:srgbClr val="C10C21"/>
              </a:buClr>
              <a:buSzTx/>
              <a:buFont typeface="Lucida Grande" pitchFamily="-109" charset="0"/>
              <a:buNone/>
              <a:tabLst/>
            </a:pPr>
            <a:r>
              <a:rPr kumimoji="0" lang="en-US" sz="1600" u="none" strike="noStrike" kern="1200" cap="none" spc="0" normalizeH="0" baseline="0" noProof="0" dirty="0">
                <a:ln>
                  <a:noFill/>
                </a:ln>
                <a:effectLst/>
                <a:uLnTx/>
                <a:uFillTx/>
                <a:latin typeface="Arial" panose="020B0604020202020204" pitchFamily="34" charset="0"/>
                <a:cs typeface="Arial" panose="020B0604020202020204" pitchFamily="34" charset="0"/>
              </a:rPr>
              <a:t>Common statements</a:t>
            </a:r>
          </a:p>
        </p:txBody>
      </p:sp>
      <p:grpSp>
        <p:nvGrpSpPr>
          <p:cNvPr id="28" name="Group 27">
            <a:extLst>
              <a:ext uri="{FF2B5EF4-FFF2-40B4-BE49-F238E27FC236}">
                <a16:creationId xmlns:a16="http://schemas.microsoft.com/office/drawing/2014/main" id="{D468B79A-81DE-5B4C-9D41-C7285D0377BD}"/>
              </a:ext>
            </a:extLst>
          </p:cNvPr>
          <p:cNvGrpSpPr/>
          <p:nvPr/>
        </p:nvGrpSpPr>
        <p:grpSpPr>
          <a:xfrm>
            <a:off x="4331676" y="1669376"/>
            <a:ext cx="2427870" cy="1574394"/>
            <a:chOff x="1952888" y="1886412"/>
            <a:chExt cx="2427870" cy="1574394"/>
          </a:xfrm>
        </p:grpSpPr>
        <p:sp>
          <p:nvSpPr>
            <p:cNvPr id="16" name="Oval Callout 15">
              <a:extLst>
                <a:ext uri="{FF2B5EF4-FFF2-40B4-BE49-F238E27FC236}">
                  <a16:creationId xmlns:a16="http://schemas.microsoft.com/office/drawing/2014/main" id="{DAAE144A-BC8C-9F46-94EC-122D21584A68}"/>
                </a:ext>
              </a:extLst>
            </p:cNvPr>
            <p:cNvSpPr/>
            <p:nvPr/>
          </p:nvSpPr>
          <p:spPr>
            <a:xfrm>
              <a:off x="1952888" y="1886412"/>
              <a:ext cx="2427870" cy="1574394"/>
            </a:xfrm>
            <a:prstGeom prst="wedgeEllipseCallout">
              <a:avLst>
                <a:gd name="adj1" fmla="val -42261"/>
                <a:gd name="adj2" fmla="val 62606"/>
              </a:avLst>
            </a:prstGeom>
            <a:solidFill>
              <a:srgbClr val="00B1FF"/>
            </a:solidFill>
            <a:effectLst/>
            <a:scene3d>
              <a:camera prst="orthographicFront">
                <a:rot lat="0" lon="0" rev="0"/>
              </a:camera>
              <a:lightRig rig="threePt" dir="t">
                <a:rot lat="0" lon="0" rev="1200000"/>
              </a:lightRig>
            </a:scene3d>
            <a:sp3d/>
          </p:spPr>
          <p:style>
            <a:lnRef idx="0">
              <a:schemeClr val="accent4"/>
            </a:lnRef>
            <a:fillRef idx="3">
              <a:schemeClr val="accent4"/>
            </a:fillRef>
            <a:effectRef idx="3">
              <a:schemeClr val="accent4"/>
            </a:effectRef>
            <a:fontRef idx="minor">
              <a:schemeClr val="lt1"/>
            </a:fontRef>
          </p:style>
          <p:txBody>
            <a:bodyPr rtlCol="0" anchor="ctr"/>
            <a:lstStyle/>
            <a:p>
              <a:pPr algn="ctr"/>
              <a:endParaRPr lang="en-US" sz="2000" dirty="0"/>
            </a:p>
          </p:txBody>
        </p:sp>
        <p:sp>
          <p:nvSpPr>
            <p:cNvPr id="18" name="TextBox 17">
              <a:extLst>
                <a:ext uri="{FF2B5EF4-FFF2-40B4-BE49-F238E27FC236}">
                  <a16:creationId xmlns:a16="http://schemas.microsoft.com/office/drawing/2014/main" id="{1F82EFAC-CE5C-1446-9511-0B3C43028046}"/>
                </a:ext>
              </a:extLst>
            </p:cNvPr>
            <p:cNvSpPr txBox="1"/>
            <p:nvPr/>
          </p:nvSpPr>
          <p:spPr bwMode="auto">
            <a:xfrm>
              <a:off x="2134170" y="2257968"/>
              <a:ext cx="2018408" cy="832347"/>
            </a:xfrm>
            <a:prstGeom prst="rect">
              <a:avLst/>
            </a:prstGeom>
            <a:noFill/>
            <a:ln w="9525">
              <a:noFill/>
              <a:miter lim="800000"/>
              <a:headEnd/>
              <a:tailEnd/>
            </a:ln>
          </p:spPr>
          <p:txBody>
            <a:bodyPr vert="horz" wrap="square" lIns="91440" tIns="45720" rIns="91440" bIns="45720" numCol="1" rtlCol="0" anchor="ctr" anchorCtr="0" compatLnSpc="1">
              <a:prstTxWarp prst="textNoShape">
                <a:avLst/>
              </a:prstTxWarp>
              <a:noAutofit/>
            </a:bodyPr>
            <a:lstStyle/>
            <a:p>
              <a:pPr marL="0" marR="0" indent="0" algn="ctr" defTabSz="457200" rtl="0" eaLnBrk="1" fontAlgn="base" latinLnBrk="0" hangingPunct="1">
                <a:lnSpc>
                  <a:spcPct val="100000"/>
                </a:lnSpc>
                <a:spcBef>
                  <a:spcPts val="500"/>
                </a:spcBef>
                <a:spcAft>
                  <a:spcPts val="500"/>
                </a:spcAft>
                <a:buClr>
                  <a:srgbClr val="C10C21"/>
                </a:buClr>
                <a:buSzTx/>
                <a:buFont typeface="Lucida Grande" pitchFamily="-109" charset="0"/>
                <a:buNone/>
                <a:tabLst/>
              </a:pPr>
              <a:r>
                <a:rPr kumimoji="0" lang="en-US" sz="1600" u="none" strike="noStrike" kern="1200" cap="none" spc="0" normalizeH="0" baseline="0" noProof="0" dirty="0">
                  <a:ln>
                    <a:noFill/>
                  </a:ln>
                  <a:solidFill>
                    <a:schemeClr val="bg1"/>
                  </a:solidFill>
                  <a:effectLst/>
                  <a:uLnTx/>
                  <a:uFillTx/>
                  <a:latin typeface="Arial" panose="020B0604020202020204" pitchFamily="34" charset="0"/>
                  <a:cs typeface="Arial" panose="020B0604020202020204" pitchFamily="34" charset="0"/>
                </a:rPr>
                <a:t>I don’t know </a:t>
              </a:r>
              <a:br>
                <a:rPr kumimoji="0" lang="en-US" sz="1600" u="none" strike="noStrike" kern="1200" cap="none" spc="0" normalizeH="0" baseline="0" noProof="0" dirty="0">
                  <a:ln>
                    <a:noFill/>
                  </a:ln>
                  <a:solidFill>
                    <a:schemeClr val="bg1"/>
                  </a:solidFill>
                  <a:effectLst/>
                  <a:uLnTx/>
                  <a:uFillTx/>
                  <a:latin typeface="Arial" panose="020B0604020202020204" pitchFamily="34" charset="0"/>
                  <a:cs typeface="Arial" panose="020B0604020202020204" pitchFamily="34" charset="0"/>
                </a:rPr>
              </a:br>
              <a:r>
                <a:rPr kumimoji="0" lang="en-US" sz="1600" u="none" strike="noStrike" kern="1200" cap="none" spc="0" normalizeH="0" baseline="0" noProof="0" dirty="0">
                  <a:ln>
                    <a:noFill/>
                  </a:ln>
                  <a:solidFill>
                    <a:schemeClr val="bg1"/>
                  </a:solidFill>
                  <a:effectLst/>
                  <a:uLnTx/>
                  <a:uFillTx/>
                  <a:latin typeface="Arial" panose="020B0604020202020204" pitchFamily="34" charset="0"/>
                  <a:cs typeface="Arial" panose="020B0604020202020204" pitchFamily="34" charset="0"/>
                </a:rPr>
                <a:t>what strength </a:t>
              </a:r>
              <a:br>
                <a:rPr kumimoji="0" lang="en-US" sz="1600" u="none" strike="noStrike" kern="1200" cap="none" spc="0" normalizeH="0" baseline="0" noProof="0" dirty="0">
                  <a:ln>
                    <a:noFill/>
                  </a:ln>
                  <a:solidFill>
                    <a:schemeClr val="bg1"/>
                  </a:solidFill>
                  <a:effectLst/>
                  <a:uLnTx/>
                  <a:uFillTx/>
                  <a:latin typeface="Arial" panose="020B0604020202020204" pitchFamily="34" charset="0"/>
                  <a:cs typeface="Arial" panose="020B0604020202020204" pitchFamily="34" charset="0"/>
                </a:rPr>
              </a:br>
              <a:r>
                <a:rPr kumimoji="0" lang="en-US" sz="1600" u="none" strike="noStrike" kern="1200" cap="none" spc="0" normalizeH="0" baseline="0" noProof="0" dirty="0">
                  <a:ln>
                    <a:noFill/>
                  </a:ln>
                  <a:solidFill>
                    <a:schemeClr val="bg1"/>
                  </a:solidFill>
                  <a:effectLst/>
                  <a:uLnTx/>
                  <a:uFillTx/>
                  <a:latin typeface="Arial" panose="020B0604020202020204" pitchFamily="34" charset="0"/>
                  <a:cs typeface="Arial" panose="020B0604020202020204" pitchFamily="34" charset="0"/>
                </a:rPr>
                <a:t>to start on</a:t>
              </a:r>
            </a:p>
          </p:txBody>
        </p:sp>
      </p:grpSp>
      <p:grpSp>
        <p:nvGrpSpPr>
          <p:cNvPr id="29" name="Group 28">
            <a:extLst>
              <a:ext uri="{FF2B5EF4-FFF2-40B4-BE49-F238E27FC236}">
                <a16:creationId xmlns:a16="http://schemas.microsoft.com/office/drawing/2014/main" id="{269C276F-AE98-D14A-ACA0-F835468F65D8}"/>
              </a:ext>
            </a:extLst>
          </p:cNvPr>
          <p:cNvGrpSpPr/>
          <p:nvPr/>
        </p:nvGrpSpPr>
        <p:grpSpPr>
          <a:xfrm>
            <a:off x="2580613" y="3318625"/>
            <a:ext cx="1703116" cy="1127193"/>
            <a:chOff x="4662931" y="2033826"/>
            <a:chExt cx="1703116" cy="1127193"/>
          </a:xfrm>
        </p:grpSpPr>
        <p:sp>
          <p:nvSpPr>
            <p:cNvPr id="22" name="Oval Callout 21">
              <a:extLst>
                <a:ext uri="{FF2B5EF4-FFF2-40B4-BE49-F238E27FC236}">
                  <a16:creationId xmlns:a16="http://schemas.microsoft.com/office/drawing/2014/main" id="{186A8887-6FAC-B843-BBE0-8F3C0531FA8D}"/>
                </a:ext>
              </a:extLst>
            </p:cNvPr>
            <p:cNvSpPr/>
            <p:nvPr/>
          </p:nvSpPr>
          <p:spPr>
            <a:xfrm>
              <a:off x="4662931" y="2033826"/>
              <a:ext cx="1703116" cy="1127193"/>
            </a:xfrm>
            <a:prstGeom prst="wedgeEllipseCallout">
              <a:avLst>
                <a:gd name="adj1" fmla="val -42261"/>
                <a:gd name="adj2" fmla="val 62606"/>
              </a:avLst>
            </a:prstGeom>
            <a:solidFill>
              <a:srgbClr val="8ECC3E"/>
            </a:solidFill>
            <a:effectLst/>
            <a:scene3d>
              <a:camera prst="orthographicFront">
                <a:rot lat="0" lon="0" rev="0"/>
              </a:camera>
              <a:lightRig rig="threePt" dir="t">
                <a:rot lat="0" lon="0" rev="1200000"/>
              </a:lightRig>
            </a:scene3d>
            <a:sp3d/>
          </p:spPr>
          <p:style>
            <a:lnRef idx="0">
              <a:schemeClr val="accent4"/>
            </a:lnRef>
            <a:fillRef idx="3">
              <a:schemeClr val="accent4"/>
            </a:fillRef>
            <a:effectRef idx="3">
              <a:schemeClr val="accent4"/>
            </a:effectRef>
            <a:fontRef idx="minor">
              <a:schemeClr val="lt1"/>
            </a:fontRef>
          </p:style>
          <p:txBody>
            <a:bodyPr rtlCol="0" anchor="ctr"/>
            <a:lstStyle/>
            <a:p>
              <a:pPr algn="ctr"/>
              <a:endParaRPr lang="en-US" sz="2000" dirty="0">
                <a:solidFill>
                  <a:srgbClr val="59BE9C"/>
                </a:solidFill>
              </a:endParaRPr>
            </a:p>
          </p:txBody>
        </p:sp>
        <p:sp>
          <p:nvSpPr>
            <p:cNvPr id="12" name="TextBox 11">
              <a:extLst>
                <a:ext uri="{FF2B5EF4-FFF2-40B4-BE49-F238E27FC236}">
                  <a16:creationId xmlns:a16="http://schemas.microsoft.com/office/drawing/2014/main" id="{B730CDA1-BEB1-E749-8F5B-6790B7134969}"/>
                </a:ext>
              </a:extLst>
            </p:cNvPr>
            <p:cNvSpPr txBox="1"/>
            <p:nvPr/>
          </p:nvSpPr>
          <p:spPr bwMode="auto">
            <a:xfrm>
              <a:off x="4679136" y="2050750"/>
              <a:ext cx="1686774" cy="1105917"/>
            </a:xfrm>
            <a:prstGeom prst="rect">
              <a:avLst/>
            </a:prstGeom>
            <a:noFill/>
            <a:ln w="9525">
              <a:noFill/>
              <a:miter lim="800000"/>
              <a:headEnd/>
              <a:tailEnd/>
            </a:ln>
          </p:spPr>
          <p:txBody>
            <a:bodyPr vert="horz" wrap="square" lIns="91440" tIns="45720" rIns="91440" bIns="45720" numCol="1" rtlCol="0" anchor="ctr" anchorCtr="0" compatLnSpc="1">
              <a:prstTxWarp prst="textNoShape">
                <a:avLst/>
              </a:prstTxWarp>
              <a:normAutofit/>
            </a:bodyPr>
            <a:lstStyle/>
            <a:p>
              <a:pPr marL="0" marR="0" indent="0" algn="ctr" defTabSz="457200" rtl="0" eaLnBrk="1" fontAlgn="base" latinLnBrk="0" hangingPunct="1">
                <a:lnSpc>
                  <a:spcPct val="100000"/>
                </a:lnSpc>
                <a:spcBef>
                  <a:spcPts val="500"/>
                </a:spcBef>
                <a:spcAft>
                  <a:spcPts val="500"/>
                </a:spcAft>
                <a:buClr>
                  <a:srgbClr val="C10C21"/>
                </a:buClr>
                <a:buSzTx/>
                <a:buFont typeface="Lucida Grande" pitchFamily="-109" charset="0"/>
                <a:buNone/>
                <a:tabLst/>
              </a:pPr>
              <a:r>
                <a:rPr kumimoji="0" lang="en-US" sz="1600" u="none" strike="noStrike" kern="1200" cap="none" spc="0" normalizeH="0" baseline="0" noProof="0" dirty="0">
                  <a:ln>
                    <a:noFill/>
                  </a:ln>
                  <a:solidFill>
                    <a:schemeClr val="bg1"/>
                  </a:solidFill>
                  <a:effectLst/>
                  <a:uLnTx/>
                  <a:uFillTx/>
                  <a:latin typeface="Arial" panose="020B0604020202020204" pitchFamily="34" charset="0"/>
                  <a:cs typeface="Arial" panose="020B0604020202020204" pitchFamily="34" charset="0"/>
                </a:rPr>
                <a:t>My mouth </a:t>
              </a:r>
              <a:br>
                <a:rPr kumimoji="0" lang="en-US" sz="1600" u="none" strike="noStrike" kern="1200" cap="none" spc="0" normalizeH="0" baseline="0" noProof="0" dirty="0">
                  <a:ln>
                    <a:noFill/>
                  </a:ln>
                  <a:solidFill>
                    <a:schemeClr val="bg1"/>
                  </a:solidFill>
                  <a:effectLst/>
                  <a:uLnTx/>
                  <a:uFillTx/>
                  <a:latin typeface="Arial" panose="020B0604020202020204" pitchFamily="34" charset="0"/>
                  <a:cs typeface="Arial" panose="020B0604020202020204" pitchFamily="34" charset="0"/>
                </a:rPr>
              </a:br>
              <a:r>
                <a:rPr kumimoji="0" lang="en-US" sz="1600" u="none" strike="noStrike" kern="1200" cap="none" spc="0" normalizeH="0" baseline="0" noProof="0" dirty="0">
                  <a:ln>
                    <a:noFill/>
                  </a:ln>
                  <a:solidFill>
                    <a:schemeClr val="bg1"/>
                  </a:solidFill>
                  <a:effectLst/>
                  <a:uLnTx/>
                  <a:uFillTx/>
                  <a:latin typeface="Arial" panose="020B0604020202020204" pitchFamily="34" charset="0"/>
                  <a:cs typeface="Arial" panose="020B0604020202020204" pitchFamily="34" charset="0"/>
                </a:rPr>
                <a:t>is so dry!</a:t>
              </a:r>
            </a:p>
          </p:txBody>
        </p:sp>
      </p:grpSp>
      <p:grpSp>
        <p:nvGrpSpPr>
          <p:cNvPr id="31" name="Group 30">
            <a:extLst>
              <a:ext uri="{FF2B5EF4-FFF2-40B4-BE49-F238E27FC236}">
                <a16:creationId xmlns:a16="http://schemas.microsoft.com/office/drawing/2014/main" id="{2A6A1E91-809C-5F42-81B2-260C1D0382DE}"/>
              </a:ext>
            </a:extLst>
          </p:cNvPr>
          <p:cNvGrpSpPr/>
          <p:nvPr/>
        </p:nvGrpSpPr>
        <p:grpSpPr>
          <a:xfrm>
            <a:off x="5089532" y="4510330"/>
            <a:ext cx="2027373" cy="1341800"/>
            <a:chOff x="6249405" y="3981379"/>
            <a:chExt cx="2027373" cy="1341800"/>
          </a:xfrm>
        </p:grpSpPr>
        <p:sp>
          <p:nvSpPr>
            <p:cNvPr id="25" name="Oval Callout 24">
              <a:extLst>
                <a:ext uri="{FF2B5EF4-FFF2-40B4-BE49-F238E27FC236}">
                  <a16:creationId xmlns:a16="http://schemas.microsoft.com/office/drawing/2014/main" id="{3E023CCE-97B6-AC4A-9E01-2EB6AFB435DC}"/>
                </a:ext>
              </a:extLst>
            </p:cNvPr>
            <p:cNvSpPr/>
            <p:nvPr/>
          </p:nvSpPr>
          <p:spPr>
            <a:xfrm>
              <a:off x="6249405" y="3981379"/>
              <a:ext cx="2027373" cy="1341800"/>
            </a:xfrm>
            <a:prstGeom prst="wedgeEllipseCallout">
              <a:avLst>
                <a:gd name="adj1" fmla="val -42261"/>
                <a:gd name="adj2" fmla="val 62606"/>
              </a:avLst>
            </a:prstGeom>
            <a:solidFill>
              <a:srgbClr val="8B6DAD"/>
            </a:solidFill>
            <a:effectLst/>
            <a:scene3d>
              <a:camera prst="orthographicFront">
                <a:rot lat="0" lon="0" rev="0"/>
              </a:camera>
              <a:lightRig rig="threePt" dir="t">
                <a:rot lat="0" lon="0" rev="1200000"/>
              </a:lightRig>
            </a:scene3d>
            <a:sp3d/>
          </p:spPr>
          <p:style>
            <a:lnRef idx="0">
              <a:schemeClr val="accent4"/>
            </a:lnRef>
            <a:fillRef idx="3">
              <a:schemeClr val="accent4"/>
            </a:fillRef>
            <a:effectRef idx="3">
              <a:schemeClr val="accent4"/>
            </a:effectRef>
            <a:fontRef idx="minor">
              <a:schemeClr val="lt1"/>
            </a:fontRef>
          </p:style>
          <p:txBody>
            <a:bodyPr rtlCol="0" anchor="ctr"/>
            <a:lstStyle/>
            <a:p>
              <a:pPr algn="ctr"/>
              <a:endParaRPr lang="en-US" sz="2000" dirty="0"/>
            </a:p>
          </p:txBody>
        </p:sp>
        <p:sp>
          <p:nvSpPr>
            <p:cNvPr id="13" name="TextBox 12">
              <a:extLst>
                <a:ext uri="{FF2B5EF4-FFF2-40B4-BE49-F238E27FC236}">
                  <a16:creationId xmlns:a16="http://schemas.microsoft.com/office/drawing/2014/main" id="{EEF1333C-608C-9344-8744-F33FC2AFCB81}"/>
                </a:ext>
              </a:extLst>
            </p:cNvPr>
            <p:cNvSpPr txBox="1"/>
            <p:nvPr/>
          </p:nvSpPr>
          <p:spPr bwMode="auto">
            <a:xfrm>
              <a:off x="6294211" y="3997585"/>
              <a:ext cx="1945920" cy="1316420"/>
            </a:xfrm>
            <a:prstGeom prst="rect">
              <a:avLst/>
            </a:prstGeom>
            <a:noFill/>
            <a:ln w="9525">
              <a:noFill/>
              <a:miter lim="800000"/>
              <a:headEnd/>
              <a:tailEnd/>
            </a:ln>
          </p:spPr>
          <p:txBody>
            <a:bodyPr vert="horz" wrap="square" lIns="91440" tIns="45720" rIns="91440" bIns="45720" numCol="1" rtlCol="0" anchor="ctr" anchorCtr="0" compatLnSpc="1">
              <a:prstTxWarp prst="textNoShape">
                <a:avLst/>
              </a:prstTxWarp>
              <a:normAutofit/>
            </a:bodyPr>
            <a:lstStyle/>
            <a:p>
              <a:pPr marL="0" marR="0" indent="0" algn="ctr" defTabSz="457200" rtl="0" eaLnBrk="1" fontAlgn="base" latinLnBrk="0" hangingPunct="1">
                <a:lnSpc>
                  <a:spcPct val="100000"/>
                </a:lnSpc>
                <a:spcBef>
                  <a:spcPts val="500"/>
                </a:spcBef>
                <a:spcAft>
                  <a:spcPts val="500"/>
                </a:spcAft>
                <a:buClr>
                  <a:srgbClr val="C10C21"/>
                </a:buClr>
                <a:buSzTx/>
                <a:buFont typeface="Lucida Grande" pitchFamily="-109" charset="0"/>
                <a:buNone/>
                <a:tabLst/>
              </a:pPr>
              <a:r>
                <a:rPr kumimoji="0" lang="en-US" sz="1600" u="none" strike="noStrike" kern="1200" cap="none" spc="0" normalizeH="0" baseline="0" noProof="0" dirty="0">
                  <a:ln>
                    <a:noFill/>
                  </a:ln>
                  <a:solidFill>
                    <a:schemeClr val="bg1"/>
                  </a:solidFill>
                  <a:effectLst/>
                  <a:uLnTx/>
                  <a:uFillTx/>
                  <a:latin typeface="Arial" panose="020B0604020202020204" pitchFamily="34" charset="0"/>
                  <a:cs typeface="Arial" panose="020B0604020202020204" pitchFamily="34" charset="0"/>
                </a:rPr>
                <a:t>I don’t like all </a:t>
              </a:r>
              <a:br>
                <a:rPr kumimoji="0" lang="en-US" sz="1600" u="none" strike="noStrike" kern="1200" cap="none" spc="0" normalizeH="0" baseline="0" noProof="0" dirty="0">
                  <a:ln>
                    <a:noFill/>
                  </a:ln>
                  <a:solidFill>
                    <a:schemeClr val="bg1"/>
                  </a:solidFill>
                  <a:effectLst/>
                  <a:uLnTx/>
                  <a:uFillTx/>
                  <a:latin typeface="Arial" panose="020B0604020202020204" pitchFamily="34" charset="0"/>
                  <a:cs typeface="Arial" panose="020B0604020202020204" pitchFamily="34" charset="0"/>
                </a:rPr>
              </a:br>
              <a:r>
                <a:rPr kumimoji="0" lang="en-US" sz="1600" u="none" strike="noStrike" kern="1200" cap="none" spc="0" normalizeH="0" baseline="0" noProof="0" dirty="0">
                  <a:ln>
                    <a:noFill/>
                  </a:ln>
                  <a:solidFill>
                    <a:schemeClr val="bg1"/>
                  </a:solidFill>
                  <a:effectLst/>
                  <a:uLnTx/>
                  <a:uFillTx/>
                  <a:latin typeface="Arial" panose="020B0604020202020204" pitchFamily="34" charset="0"/>
                  <a:cs typeface="Arial" panose="020B0604020202020204" pitchFamily="34" charset="0"/>
                </a:rPr>
                <a:t>the ‘smoke’</a:t>
              </a:r>
            </a:p>
          </p:txBody>
        </p:sp>
      </p:grpSp>
      <p:grpSp>
        <p:nvGrpSpPr>
          <p:cNvPr id="30" name="Group 29">
            <a:extLst>
              <a:ext uri="{FF2B5EF4-FFF2-40B4-BE49-F238E27FC236}">
                <a16:creationId xmlns:a16="http://schemas.microsoft.com/office/drawing/2014/main" id="{BF276C54-3A72-9348-A2BC-1B1DF5D2FBA3}"/>
              </a:ext>
            </a:extLst>
          </p:cNvPr>
          <p:cNvGrpSpPr/>
          <p:nvPr/>
        </p:nvGrpSpPr>
        <p:grpSpPr>
          <a:xfrm>
            <a:off x="6538060" y="2893471"/>
            <a:ext cx="2027373" cy="1347950"/>
            <a:chOff x="6555307" y="2294020"/>
            <a:chExt cx="2027373" cy="1347950"/>
          </a:xfrm>
        </p:grpSpPr>
        <p:sp>
          <p:nvSpPr>
            <p:cNvPr id="21" name="Oval Callout 20">
              <a:extLst>
                <a:ext uri="{FF2B5EF4-FFF2-40B4-BE49-F238E27FC236}">
                  <a16:creationId xmlns:a16="http://schemas.microsoft.com/office/drawing/2014/main" id="{4585464C-DAB5-6946-A5BB-B4A300086D4B}"/>
                </a:ext>
              </a:extLst>
            </p:cNvPr>
            <p:cNvSpPr/>
            <p:nvPr/>
          </p:nvSpPr>
          <p:spPr>
            <a:xfrm>
              <a:off x="6555307" y="2300170"/>
              <a:ext cx="2027373" cy="1341800"/>
            </a:xfrm>
            <a:prstGeom prst="wedgeEllipseCallout">
              <a:avLst>
                <a:gd name="adj1" fmla="val -42261"/>
                <a:gd name="adj2" fmla="val 62606"/>
              </a:avLst>
            </a:prstGeom>
            <a:solidFill>
              <a:srgbClr val="F79645"/>
            </a:solidFill>
            <a:effectLst/>
            <a:scene3d>
              <a:camera prst="orthographicFront">
                <a:rot lat="0" lon="0" rev="0"/>
              </a:camera>
              <a:lightRig rig="threePt" dir="t">
                <a:rot lat="0" lon="0" rev="1200000"/>
              </a:lightRig>
            </a:scene3d>
            <a:sp3d/>
          </p:spPr>
          <p:style>
            <a:lnRef idx="0">
              <a:schemeClr val="accent4"/>
            </a:lnRef>
            <a:fillRef idx="3">
              <a:schemeClr val="accent4"/>
            </a:fillRef>
            <a:effectRef idx="3">
              <a:schemeClr val="accent4"/>
            </a:effectRef>
            <a:fontRef idx="minor">
              <a:schemeClr val="lt1"/>
            </a:fontRef>
          </p:style>
          <p:txBody>
            <a:bodyPr rtlCol="0" anchor="ctr"/>
            <a:lstStyle/>
            <a:p>
              <a:pPr algn="ctr"/>
              <a:endParaRPr lang="en-US" sz="2000" dirty="0"/>
            </a:p>
          </p:txBody>
        </p:sp>
        <p:sp>
          <p:nvSpPr>
            <p:cNvPr id="15" name="TextBox 14">
              <a:extLst>
                <a:ext uri="{FF2B5EF4-FFF2-40B4-BE49-F238E27FC236}">
                  <a16:creationId xmlns:a16="http://schemas.microsoft.com/office/drawing/2014/main" id="{43B90509-B4DE-AF46-AEFE-50CD7BC10867}"/>
                </a:ext>
              </a:extLst>
            </p:cNvPr>
            <p:cNvSpPr txBox="1"/>
            <p:nvPr/>
          </p:nvSpPr>
          <p:spPr bwMode="auto">
            <a:xfrm>
              <a:off x="6576530" y="2294020"/>
              <a:ext cx="1998267" cy="1347950"/>
            </a:xfrm>
            <a:prstGeom prst="rect">
              <a:avLst/>
            </a:prstGeom>
            <a:noFill/>
            <a:ln w="9525">
              <a:noFill/>
              <a:miter lim="800000"/>
              <a:headEnd/>
              <a:tailEnd/>
            </a:ln>
          </p:spPr>
          <p:txBody>
            <a:bodyPr vert="horz" wrap="square" lIns="91440" tIns="45720" rIns="91440" bIns="45720" numCol="1" rtlCol="0" anchor="ctr" anchorCtr="0" compatLnSpc="1">
              <a:prstTxWarp prst="textNoShape">
                <a:avLst/>
              </a:prstTxWarp>
              <a:noAutofit/>
            </a:bodyPr>
            <a:lstStyle/>
            <a:p>
              <a:pPr marL="0" marR="0" indent="0" algn="ctr" defTabSz="457200" rtl="0" eaLnBrk="1" fontAlgn="base" latinLnBrk="0" hangingPunct="1">
                <a:lnSpc>
                  <a:spcPct val="100000"/>
                </a:lnSpc>
                <a:spcBef>
                  <a:spcPts val="500"/>
                </a:spcBef>
                <a:spcAft>
                  <a:spcPts val="500"/>
                </a:spcAft>
                <a:buClr>
                  <a:srgbClr val="C10C21"/>
                </a:buClr>
                <a:buSzTx/>
                <a:buFont typeface="Lucida Grande" pitchFamily="-109" charset="0"/>
                <a:buNone/>
                <a:tabLst/>
              </a:pPr>
              <a:r>
                <a:rPr kumimoji="0" lang="en-US" sz="1600" u="none" strike="noStrike" kern="1200" cap="none" spc="0" normalizeH="0" baseline="0" noProof="0" dirty="0">
                  <a:ln>
                    <a:noFill/>
                  </a:ln>
                  <a:solidFill>
                    <a:schemeClr val="bg1"/>
                  </a:solidFill>
                  <a:effectLst/>
                  <a:uLnTx/>
                  <a:uFillTx/>
                  <a:latin typeface="Arial" panose="020B0604020202020204" pitchFamily="34" charset="0"/>
                  <a:cs typeface="Arial" panose="020B0604020202020204" pitchFamily="34" charset="0"/>
                </a:rPr>
                <a:t>I vape more </a:t>
              </a:r>
              <a:br>
                <a:rPr kumimoji="0" lang="en-US" sz="1600" u="none" strike="noStrike" kern="1200" cap="none" spc="0" normalizeH="0" baseline="0" noProof="0" dirty="0">
                  <a:ln>
                    <a:noFill/>
                  </a:ln>
                  <a:solidFill>
                    <a:schemeClr val="bg1"/>
                  </a:solidFill>
                  <a:effectLst/>
                  <a:uLnTx/>
                  <a:uFillTx/>
                  <a:latin typeface="Arial" panose="020B0604020202020204" pitchFamily="34" charset="0"/>
                  <a:cs typeface="Arial" panose="020B0604020202020204" pitchFamily="34" charset="0"/>
                </a:rPr>
              </a:br>
              <a:r>
                <a:rPr kumimoji="0" lang="en-US" sz="1600" u="none" strike="noStrike" kern="1200" cap="none" spc="0" normalizeH="0" baseline="0" noProof="0" dirty="0">
                  <a:ln>
                    <a:noFill/>
                  </a:ln>
                  <a:solidFill>
                    <a:schemeClr val="bg1"/>
                  </a:solidFill>
                  <a:effectLst/>
                  <a:uLnTx/>
                  <a:uFillTx/>
                  <a:latin typeface="Arial" panose="020B0604020202020204" pitchFamily="34" charset="0"/>
                  <a:cs typeface="Arial" panose="020B0604020202020204" pitchFamily="34" charset="0"/>
                </a:rPr>
                <a:t>often than </a:t>
              </a:r>
              <a:br>
                <a:rPr kumimoji="0" lang="en-US" sz="1600" u="none" strike="noStrike" kern="1200" cap="none" spc="0" normalizeH="0" baseline="0" noProof="0" dirty="0">
                  <a:ln>
                    <a:noFill/>
                  </a:ln>
                  <a:solidFill>
                    <a:schemeClr val="bg1"/>
                  </a:solidFill>
                  <a:effectLst/>
                  <a:uLnTx/>
                  <a:uFillTx/>
                  <a:latin typeface="Arial" panose="020B0604020202020204" pitchFamily="34" charset="0"/>
                  <a:cs typeface="Arial" panose="020B0604020202020204" pitchFamily="34" charset="0"/>
                </a:rPr>
              </a:br>
              <a:r>
                <a:rPr kumimoji="0" lang="en-US" sz="1600" u="none" strike="noStrike" kern="1200" cap="none" spc="0" normalizeH="0" baseline="0" noProof="0" dirty="0">
                  <a:ln>
                    <a:noFill/>
                  </a:ln>
                  <a:solidFill>
                    <a:schemeClr val="bg1"/>
                  </a:solidFill>
                  <a:effectLst/>
                  <a:uLnTx/>
                  <a:uFillTx/>
                  <a:latin typeface="Arial" panose="020B0604020202020204" pitchFamily="34" charset="0"/>
                  <a:cs typeface="Arial" panose="020B0604020202020204" pitchFamily="34" charset="0"/>
                </a:rPr>
                <a:t>I smoked</a:t>
              </a:r>
            </a:p>
          </p:txBody>
        </p:sp>
      </p:grpSp>
      <p:grpSp>
        <p:nvGrpSpPr>
          <p:cNvPr id="32" name="Group 31">
            <a:extLst>
              <a:ext uri="{FF2B5EF4-FFF2-40B4-BE49-F238E27FC236}">
                <a16:creationId xmlns:a16="http://schemas.microsoft.com/office/drawing/2014/main" id="{704EEA66-0E7A-E84A-905B-8BEB95631762}"/>
              </a:ext>
            </a:extLst>
          </p:cNvPr>
          <p:cNvGrpSpPr/>
          <p:nvPr/>
        </p:nvGrpSpPr>
        <p:grpSpPr>
          <a:xfrm>
            <a:off x="3072816" y="4694010"/>
            <a:ext cx="1703116" cy="1138537"/>
            <a:chOff x="4265364" y="4109325"/>
            <a:chExt cx="1703116" cy="1138537"/>
          </a:xfrm>
        </p:grpSpPr>
        <p:sp>
          <p:nvSpPr>
            <p:cNvPr id="26" name="Oval Callout 25">
              <a:extLst>
                <a:ext uri="{FF2B5EF4-FFF2-40B4-BE49-F238E27FC236}">
                  <a16:creationId xmlns:a16="http://schemas.microsoft.com/office/drawing/2014/main" id="{911037B4-8667-604E-AA0E-BEDDC074AF6B}"/>
                </a:ext>
              </a:extLst>
            </p:cNvPr>
            <p:cNvSpPr/>
            <p:nvPr/>
          </p:nvSpPr>
          <p:spPr>
            <a:xfrm>
              <a:off x="4265364" y="4109325"/>
              <a:ext cx="1703116" cy="1127193"/>
            </a:xfrm>
            <a:prstGeom prst="wedgeEllipseCallout">
              <a:avLst>
                <a:gd name="adj1" fmla="val -42261"/>
                <a:gd name="adj2" fmla="val 62606"/>
              </a:avLst>
            </a:prstGeom>
            <a:solidFill>
              <a:srgbClr val="EF71A0"/>
            </a:solidFill>
            <a:effectLst/>
            <a:scene3d>
              <a:camera prst="orthographicFront">
                <a:rot lat="0" lon="0" rev="0"/>
              </a:camera>
              <a:lightRig rig="threePt" dir="t">
                <a:rot lat="0" lon="0" rev="1200000"/>
              </a:lightRig>
            </a:scene3d>
            <a:sp3d/>
          </p:spPr>
          <p:style>
            <a:lnRef idx="0">
              <a:schemeClr val="accent4"/>
            </a:lnRef>
            <a:fillRef idx="3">
              <a:schemeClr val="accent4"/>
            </a:fillRef>
            <a:effectRef idx="3">
              <a:schemeClr val="accent4"/>
            </a:effectRef>
            <a:fontRef idx="minor">
              <a:schemeClr val="lt1"/>
            </a:fontRef>
          </p:style>
          <p:txBody>
            <a:bodyPr rtlCol="0" anchor="ctr"/>
            <a:lstStyle/>
            <a:p>
              <a:pPr algn="ctr"/>
              <a:endParaRPr lang="en-US" sz="2000" dirty="0">
                <a:solidFill>
                  <a:srgbClr val="59BE9C"/>
                </a:solidFill>
              </a:endParaRPr>
            </a:p>
          </p:txBody>
        </p:sp>
        <p:sp>
          <p:nvSpPr>
            <p:cNvPr id="27" name="TextBox 26">
              <a:extLst>
                <a:ext uri="{FF2B5EF4-FFF2-40B4-BE49-F238E27FC236}">
                  <a16:creationId xmlns:a16="http://schemas.microsoft.com/office/drawing/2014/main" id="{6E38E825-C145-C348-A850-3F96137258AE}"/>
                </a:ext>
              </a:extLst>
            </p:cNvPr>
            <p:cNvSpPr txBox="1"/>
            <p:nvPr/>
          </p:nvSpPr>
          <p:spPr bwMode="auto">
            <a:xfrm>
              <a:off x="4281569" y="4126249"/>
              <a:ext cx="1686774" cy="1121613"/>
            </a:xfrm>
            <a:prstGeom prst="rect">
              <a:avLst/>
            </a:prstGeom>
            <a:noFill/>
            <a:ln w="9525">
              <a:noFill/>
              <a:miter lim="800000"/>
              <a:headEnd/>
              <a:tailEnd/>
            </a:ln>
          </p:spPr>
          <p:txBody>
            <a:bodyPr vert="horz" wrap="square" lIns="91440" tIns="45720" rIns="91440" bIns="45720" numCol="1" rtlCol="0" anchor="ctr" anchorCtr="0" compatLnSpc="1">
              <a:prstTxWarp prst="textNoShape">
                <a:avLst/>
              </a:prstTxWarp>
              <a:normAutofit/>
            </a:bodyPr>
            <a:lstStyle/>
            <a:p>
              <a:pPr algn="ctr">
                <a:spcBef>
                  <a:spcPts val="500"/>
                </a:spcBef>
                <a:spcAft>
                  <a:spcPts val="500"/>
                </a:spcAft>
                <a:buClr>
                  <a:srgbClr val="C10C21"/>
                </a:buClr>
              </a:pPr>
              <a:r>
                <a:rPr lang="en-US" sz="1600" dirty="0">
                  <a:solidFill>
                    <a:schemeClr val="bg1"/>
                  </a:solidFill>
                  <a:latin typeface="Arial" panose="020B0604020202020204" pitchFamily="34" charset="0"/>
                  <a:cs typeface="Arial" panose="020B0604020202020204" pitchFamily="34" charset="0"/>
                </a:rPr>
                <a:t>I’m still really struggling</a:t>
              </a:r>
            </a:p>
          </p:txBody>
        </p:sp>
      </p:grpSp>
      <p:grpSp>
        <p:nvGrpSpPr>
          <p:cNvPr id="23" name="Group 22">
            <a:extLst>
              <a:ext uri="{FF2B5EF4-FFF2-40B4-BE49-F238E27FC236}">
                <a16:creationId xmlns:a16="http://schemas.microsoft.com/office/drawing/2014/main" id="{1CA3E16E-92F3-DDE6-D9D2-7BD09D709FA3}"/>
              </a:ext>
            </a:extLst>
          </p:cNvPr>
          <p:cNvGrpSpPr/>
          <p:nvPr/>
        </p:nvGrpSpPr>
        <p:grpSpPr>
          <a:xfrm>
            <a:off x="1676814" y="1755637"/>
            <a:ext cx="2272848" cy="1347950"/>
            <a:chOff x="6555307" y="2294020"/>
            <a:chExt cx="2027373" cy="1347950"/>
          </a:xfrm>
        </p:grpSpPr>
        <p:sp>
          <p:nvSpPr>
            <p:cNvPr id="33" name="Oval Callout 32">
              <a:extLst>
                <a:ext uri="{FF2B5EF4-FFF2-40B4-BE49-F238E27FC236}">
                  <a16:creationId xmlns:a16="http://schemas.microsoft.com/office/drawing/2014/main" id="{380A07DE-5465-9DC0-CB55-5AF06BD89CD6}"/>
                </a:ext>
              </a:extLst>
            </p:cNvPr>
            <p:cNvSpPr/>
            <p:nvPr/>
          </p:nvSpPr>
          <p:spPr>
            <a:xfrm>
              <a:off x="6555307" y="2300170"/>
              <a:ext cx="2027373" cy="1341800"/>
            </a:xfrm>
            <a:prstGeom prst="wedgeEllipseCallout">
              <a:avLst>
                <a:gd name="adj1" fmla="val -42261"/>
                <a:gd name="adj2" fmla="val 62606"/>
              </a:avLst>
            </a:prstGeom>
            <a:solidFill>
              <a:schemeClr val="accent1"/>
            </a:solidFill>
            <a:effectLst/>
            <a:scene3d>
              <a:camera prst="orthographicFront">
                <a:rot lat="0" lon="0" rev="0"/>
              </a:camera>
              <a:lightRig rig="threePt" dir="t">
                <a:rot lat="0" lon="0" rev="1200000"/>
              </a:lightRig>
            </a:scene3d>
            <a:sp3d/>
          </p:spPr>
          <p:style>
            <a:lnRef idx="0">
              <a:schemeClr val="accent4"/>
            </a:lnRef>
            <a:fillRef idx="3">
              <a:schemeClr val="accent4"/>
            </a:fillRef>
            <a:effectRef idx="3">
              <a:schemeClr val="accent4"/>
            </a:effectRef>
            <a:fontRef idx="minor">
              <a:schemeClr val="lt1"/>
            </a:fontRef>
          </p:style>
          <p:txBody>
            <a:bodyPr rtlCol="0" anchor="ctr"/>
            <a:lstStyle/>
            <a:p>
              <a:pPr algn="ctr"/>
              <a:endParaRPr lang="en-US" sz="2000" dirty="0"/>
            </a:p>
          </p:txBody>
        </p:sp>
        <p:sp>
          <p:nvSpPr>
            <p:cNvPr id="34" name="TextBox 33">
              <a:extLst>
                <a:ext uri="{FF2B5EF4-FFF2-40B4-BE49-F238E27FC236}">
                  <a16:creationId xmlns:a16="http://schemas.microsoft.com/office/drawing/2014/main" id="{0968FDBE-E71A-0C58-0582-63AF04FC5CE5}"/>
                </a:ext>
              </a:extLst>
            </p:cNvPr>
            <p:cNvSpPr txBox="1"/>
            <p:nvPr/>
          </p:nvSpPr>
          <p:spPr bwMode="auto">
            <a:xfrm>
              <a:off x="6576532" y="2294020"/>
              <a:ext cx="1998267" cy="1347950"/>
            </a:xfrm>
            <a:prstGeom prst="rect">
              <a:avLst/>
            </a:prstGeom>
            <a:noFill/>
            <a:ln w="9525">
              <a:noFill/>
              <a:miter lim="800000"/>
              <a:headEnd/>
              <a:tailEnd/>
            </a:ln>
          </p:spPr>
          <p:txBody>
            <a:bodyPr vert="horz" wrap="square" lIns="91440" tIns="45720" rIns="91440" bIns="45720" numCol="1" rtlCol="0" anchor="ctr" anchorCtr="0" compatLnSpc="1">
              <a:prstTxWarp prst="textNoShape">
                <a:avLst/>
              </a:prstTxWarp>
              <a:noAutofit/>
            </a:bodyPr>
            <a:lstStyle/>
            <a:p>
              <a:pPr algn="ctr">
                <a:spcBef>
                  <a:spcPts val="500"/>
                </a:spcBef>
                <a:spcAft>
                  <a:spcPts val="500"/>
                </a:spcAft>
                <a:buClr>
                  <a:srgbClr val="C10C21"/>
                </a:buClr>
              </a:pPr>
              <a:r>
                <a:rPr lang="en-US" sz="1600" dirty="0">
                  <a:solidFill>
                    <a:schemeClr val="bg1"/>
                  </a:solidFill>
                  <a:latin typeface="Arial" panose="020B0604020202020204" pitchFamily="34" charset="0"/>
                  <a:cs typeface="Arial" panose="020B0604020202020204" pitchFamily="34" charset="0"/>
                </a:rPr>
                <a:t>Which </a:t>
              </a:r>
              <a:br>
                <a:rPr lang="en-US" sz="1600" dirty="0">
                  <a:solidFill>
                    <a:schemeClr val="bg1"/>
                  </a:solidFill>
                  <a:latin typeface="Arial" panose="020B0604020202020204" pitchFamily="34" charset="0"/>
                  <a:cs typeface="Arial" panose="020B0604020202020204" pitchFamily="34" charset="0"/>
                </a:rPr>
              </a:br>
              <a:r>
                <a:rPr lang="en-US" sz="1600" dirty="0">
                  <a:solidFill>
                    <a:schemeClr val="bg1"/>
                  </a:solidFill>
                  <a:latin typeface="Arial" panose="020B0604020202020204" pitchFamily="34" charset="0"/>
                  <a:cs typeface="Arial" panose="020B0604020202020204" pitchFamily="34" charset="0"/>
                </a:rPr>
                <a:t>vape should </a:t>
              </a:r>
              <a:br>
                <a:rPr lang="en-US" sz="1600" dirty="0">
                  <a:solidFill>
                    <a:schemeClr val="bg1"/>
                  </a:solidFill>
                  <a:latin typeface="Arial" panose="020B0604020202020204" pitchFamily="34" charset="0"/>
                  <a:cs typeface="Arial" panose="020B0604020202020204" pitchFamily="34" charset="0"/>
                </a:rPr>
              </a:br>
              <a:r>
                <a:rPr lang="en-US" sz="1600" dirty="0">
                  <a:solidFill>
                    <a:schemeClr val="bg1"/>
                  </a:solidFill>
                  <a:latin typeface="Arial" panose="020B0604020202020204" pitchFamily="34" charset="0"/>
                  <a:cs typeface="Arial" panose="020B0604020202020204" pitchFamily="34" charset="0"/>
                </a:rPr>
                <a:t>I start with?</a:t>
              </a:r>
              <a:endParaRPr kumimoji="0" lang="en-US" sz="1600" u="none" strike="noStrike" kern="1200" cap="none" spc="0" normalizeH="0" baseline="0" noProof="0" dirty="0">
                <a:ln>
                  <a:noFill/>
                </a:ln>
                <a:solidFill>
                  <a:schemeClr val="bg1"/>
                </a:solidFill>
                <a:effectLst/>
                <a:uLnTx/>
                <a:uFillTx/>
                <a:latin typeface="Arial" panose="020B0604020202020204" pitchFamily="34" charset="0"/>
                <a:cs typeface="Arial" panose="020B0604020202020204" pitchFamily="34" charset="0"/>
              </a:endParaRPr>
            </a:p>
          </p:txBody>
        </p:sp>
      </p:grpSp>
      <p:sp>
        <p:nvSpPr>
          <p:cNvPr id="3" name="Footer Placeholder 3">
            <a:extLst>
              <a:ext uri="{FF2B5EF4-FFF2-40B4-BE49-F238E27FC236}">
                <a16:creationId xmlns:a16="http://schemas.microsoft.com/office/drawing/2014/main" id="{236DAED3-6448-C4F2-80FB-D51FA908E614}"/>
              </a:ext>
            </a:extLst>
          </p:cNvPr>
          <p:cNvSpPr>
            <a:spLocks noGrp="1"/>
          </p:cNvSpPr>
          <p:nvPr>
            <p:ph type="ftr" sz="quarter" idx="3"/>
          </p:nvPr>
        </p:nvSpPr>
        <p:spPr>
          <a:xfrm>
            <a:off x="518007" y="6333440"/>
            <a:ext cx="4292373" cy="365125"/>
          </a:xfrm>
        </p:spPr>
        <p:txBody>
          <a:bodyPr anchor="ctr">
            <a:normAutofit/>
          </a:bodyPr>
          <a:lstStyle/>
          <a:p>
            <a:pPr>
              <a:spcAft>
                <a:spcPts val="600"/>
              </a:spcAft>
              <a:defRPr/>
            </a:pPr>
            <a:r>
              <a:rPr lang="en-US" i="1" dirty="0">
                <a:solidFill>
                  <a:schemeClr val="accent4">
                    <a:lumMod val="75000"/>
                    <a:lumOff val="25000"/>
                  </a:schemeClr>
                </a:solidFill>
                <a:latin typeface="Century Gothic" panose="020B0502020202020204" pitchFamily="34" charset="0"/>
              </a:rPr>
              <a:t>Inpatient Tobacco Dependence Treatment Training Programme</a:t>
            </a:r>
          </a:p>
        </p:txBody>
      </p:sp>
    </p:spTree>
    <p:extLst>
      <p:ext uri="{BB962C8B-B14F-4D97-AF65-F5344CB8AC3E}">
        <p14:creationId xmlns:p14="http://schemas.microsoft.com/office/powerpoint/2010/main" val="39079472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par>
                                <p:cTn id="8" presetID="10" presetClass="entr" presetSubtype="0" fill="hold" nodeType="withEffect">
                                  <p:stCondLst>
                                    <p:cond delay="0"/>
                                  </p:stCondLst>
                                  <p:childTnLst>
                                    <p:set>
                                      <p:cBhvr>
                                        <p:cTn id="9" dur="1" fill="hold">
                                          <p:stCondLst>
                                            <p:cond delay="0"/>
                                          </p:stCondLst>
                                        </p:cTn>
                                        <p:tgtEl>
                                          <p:spTgt spid="20"/>
                                        </p:tgtEl>
                                        <p:attrNameLst>
                                          <p:attrName>style.visibility</p:attrName>
                                        </p:attrNameLst>
                                      </p:cBhvr>
                                      <p:to>
                                        <p:strVal val="visible"/>
                                      </p:to>
                                    </p:set>
                                    <p:animEffect transition="in" filter="fade">
                                      <p:cBhvr>
                                        <p:cTn id="10" dur="500"/>
                                        <p:tgtEl>
                                          <p:spTgt spid="20"/>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23"/>
                                        </p:tgtEl>
                                        <p:attrNameLst>
                                          <p:attrName>style.visibility</p:attrName>
                                        </p:attrNameLst>
                                      </p:cBhvr>
                                      <p:to>
                                        <p:strVal val="visible"/>
                                      </p:to>
                                    </p:set>
                                    <p:animEffect transition="in" filter="fade">
                                      <p:cBhvr>
                                        <p:cTn id="15" dur="500"/>
                                        <p:tgtEl>
                                          <p:spTgt spid="23"/>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28"/>
                                        </p:tgtEl>
                                        <p:attrNameLst>
                                          <p:attrName>style.visibility</p:attrName>
                                        </p:attrNameLst>
                                      </p:cBhvr>
                                      <p:to>
                                        <p:strVal val="visible"/>
                                      </p:to>
                                    </p:set>
                                    <p:animEffect transition="in" filter="fade">
                                      <p:cBhvr>
                                        <p:cTn id="20" dur="500"/>
                                        <p:tgtEl>
                                          <p:spTgt spid="28"/>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29"/>
                                        </p:tgtEl>
                                        <p:attrNameLst>
                                          <p:attrName>style.visibility</p:attrName>
                                        </p:attrNameLst>
                                      </p:cBhvr>
                                      <p:to>
                                        <p:strVal val="visible"/>
                                      </p:to>
                                    </p:set>
                                    <p:animEffect transition="in" filter="fade">
                                      <p:cBhvr>
                                        <p:cTn id="25" dur="500"/>
                                        <p:tgtEl>
                                          <p:spTgt spid="29"/>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nodeType="clickEffect">
                                  <p:stCondLst>
                                    <p:cond delay="0"/>
                                  </p:stCondLst>
                                  <p:childTnLst>
                                    <p:set>
                                      <p:cBhvr>
                                        <p:cTn id="29" dur="1" fill="hold">
                                          <p:stCondLst>
                                            <p:cond delay="0"/>
                                          </p:stCondLst>
                                        </p:cTn>
                                        <p:tgtEl>
                                          <p:spTgt spid="30"/>
                                        </p:tgtEl>
                                        <p:attrNameLst>
                                          <p:attrName>style.visibility</p:attrName>
                                        </p:attrNameLst>
                                      </p:cBhvr>
                                      <p:to>
                                        <p:strVal val="visible"/>
                                      </p:to>
                                    </p:set>
                                    <p:animEffect transition="in" filter="fade">
                                      <p:cBhvr>
                                        <p:cTn id="30" dur="500"/>
                                        <p:tgtEl>
                                          <p:spTgt spid="30"/>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nodeType="clickEffect">
                                  <p:stCondLst>
                                    <p:cond delay="0"/>
                                  </p:stCondLst>
                                  <p:childTnLst>
                                    <p:set>
                                      <p:cBhvr>
                                        <p:cTn id="34" dur="1" fill="hold">
                                          <p:stCondLst>
                                            <p:cond delay="0"/>
                                          </p:stCondLst>
                                        </p:cTn>
                                        <p:tgtEl>
                                          <p:spTgt spid="31"/>
                                        </p:tgtEl>
                                        <p:attrNameLst>
                                          <p:attrName>style.visibility</p:attrName>
                                        </p:attrNameLst>
                                      </p:cBhvr>
                                      <p:to>
                                        <p:strVal val="visible"/>
                                      </p:to>
                                    </p:set>
                                    <p:animEffect transition="in" filter="fade">
                                      <p:cBhvr>
                                        <p:cTn id="35" dur="500"/>
                                        <p:tgtEl>
                                          <p:spTgt spid="31"/>
                                        </p:tgtEl>
                                      </p:cBhvr>
                                    </p:animEffect>
                                  </p:childTnLst>
                                </p:cTn>
                              </p:par>
                            </p:childTnLst>
                          </p:cTn>
                        </p:par>
                      </p:childTnLst>
                    </p:cTn>
                  </p:par>
                  <p:par>
                    <p:cTn id="36" fill="hold">
                      <p:stCondLst>
                        <p:cond delay="indefinite"/>
                      </p:stCondLst>
                      <p:childTnLst>
                        <p:par>
                          <p:cTn id="37" fill="hold">
                            <p:stCondLst>
                              <p:cond delay="0"/>
                            </p:stCondLst>
                            <p:childTnLst>
                              <p:par>
                                <p:cTn id="38" presetID="10" presetClass="entr" presetSubtype="0" fill="hold" nodeType="clickEffect">
                                  <p:stCondLst>
                                    <p:cond delay="0"/>
                                  </p:stCondLst>
                                  <p:childTnLst>
                                    <p:set>
                                      <p:cBhvr>
                                        <p:cTn id="39" dur="1" fill="hold">
                                          <p:stCondLst>
                                            <p:cond delay="0"/>
                                          </p:stCondLst>
                                        </p:cTn>
                                        <p:tgtEl>
                                          <p:spTgt spid="32"/>
                                        </p:tgtEl>
                                        <p:attrNameLst>
                                          <p:attrName>style.visibility</p:attrName>
                                        </p:attrNameLst>
                                      </p:cBhvr>
                                      <p:to>
                                        <p:strVal val="visible"/>
                                      </p:to>
                                    </p:set>
                                    <p:animEffect transition="in" filter="fade">
                                      <p:cBhvr>
                                        <p:cTn id="40"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71500" y="152400"/>
            <a:ext cx="7962900" cy="1066800"/>
          </a:xfrm>
        </p:spPr>
        <p:txBody>
          <a:bodyPr/>
          <a:lstStyle/>
          <a:p>
            <a:r>
              <a:rPr lang="en-US" dirty="0"/>
              <a:t>Summary</a:t>
            </a:r>
          </a:p>
        </p:txBody>
      </p:sp>
      <p:sp>
        <p:nvSpPr>
          <p:cNvPr id="3" name="Content Placeholder 2"/>
          <p:cNvSpPr>
            <a:spLocks noGrp="1"/>
          </p:cNvSpPr>
          <p:nvPr>
            <p:ph type="body" idx="12"/>
          </p:nvPr>
        </p:nvSpPr>
        <p:spPr>
          <a:xfrm>
            <a:off x="571501" y="1996698"/>
            <a:ext cx="5393464" cy="3613689"/>
          </a:xfrm>
        </p:spPr>
        <p:txBody>
          <a:bodyPr anchor="ctr"/>
          <a:lstStyle/>
          <a:p>
            <a:pPr>
              <a:lnSpc>
                <a:spcPts val="2500"/>
              </a:lnSpc>
              <a:spcAft>
                <a:spcPts val="1500"/>
              </a:spcAft>
            </a:pPr>
            <a:r>
              <a:rPr lang="en-US" b="1" dirty="0">
                <a:solidFill>
                  <a:srgbClr val="009A9E"/>
                </a:solidFill>
              </a:rPr>
              <a:t>Nicotine vapes</a:t>
            </a:r>
            <a:r>
              <a:rPr lang="en-US" dirty="0">
                <a:solidFill>
                  <a:srgbClr val="009A9E"/>
                </a:solidFill>
              </a:rPr>
              <a:t> </a:t>
            </a:r>
            <a:r>
              <a:rPr lang="en-US" dirty="0"/>
              <a:t>do not involve combustion (burning) which makes them </a:t>
            </a:r>
            <a:r>
              <a:rPr lang="en-US" b="1" dirty="0">
                <a:solidFill>
                  <a:srgbClr val="009A9E"/>
                </a:solidFill>
              </a:rPr>
              <a:t>significantly</a:t>
            </a:r>
            <a:r>
              <a:rPr lang="en-US" b="1" dirty="0">
                <a:solidFill>
                  <a:schemeClr val="accent1"/>
                </a:solidFill>
              </a:rPr>
              <a:t> </a:t>
            </a:r>
            <a:br>
              <a:rPr lang="en-US" b="1" dirty="0">
                <a:solidFill>
                  <a:schemeClr val="accent1"/>
                </a:solidFill>
              </a:rPr>
            </a:br>
            <a:r>
              <a:rPr lang="en-US" b="1" dirty="0">
                <a:solidFill>
                  <a:srgbClr val="009A9E"/>
                </a:solidFill>
              </a:rPr>
              <a:t>less harmful than smoking tobacco</a:t>
            </a:r>
          </a:p>
          <a:p>
            <a:pPr>
              <a:lnSpc>
                <a:spcPts val="2500"/>
              </a:lnSpc>
              <a:spcAft>
                <a:spcPts val="1500"/>
              </a:spcAft>
            </a:pPr>
            <a:r>
              <a:rPr lang="en-US" dirty="0"/>
              <a:t>Nicotine vapes are now categorised </a:t>
            </a:r>
            <a:br>
              <a:rPr lang="en-US" dirty="0"/>
            </a:br>
            <a:r>
              <a:rPr lang="en-US" dirty="0"/>
              <a:t>as </a:t>
            </a:r>
            <a:r>
              <a:rPr lang="en-US" b="1" dirty="0">
                <a:solidFill>
                  <a:srgbClr val="009A9E"/>
                </a:solidFill>
              </a:rPr>
              <a:t>a first choice stop smoking aid. </a:t>
            </a:r>
          </a:p>
          <a:p>
            <a:pPr>
              <a:lnSpc>
                <a:spcPts val="2500"/>
              </a:lnSpc>
              <a:spcAft>
                <a:spcPts val="1500"/>
              </a:spcAft>
            </a:pPr>
            <a:r>
              <a:rPr lang="en-US" b="1" dirty="0">
                <a:solidFill>
                  <a:srgbClr val="009A9E"/>
                </a:solidFill>
              </a:rPr>
              <a:t>Switching completely</a:t>
            </a:r>
            <a:r>
              <a:rPr lang="en-US" dirty="0">
                <a:solidFill>
                  <a:srgbClr val="009A9E"/>
                </a:solidFill>
              </a:rPr>
              <a:t> </a:t>
            </a:r>
            <a:r>
              <a:rPr lang="en-US" dirty="0"/>
              <a:t>to vaping is key </a:t>
            </a:r>
            <a:br>
              <a:rPr lang="en-US" dirty="0"/>
            </a:br>
            <a:r>
              <a:rPr lang="en-US" dirty="0"/>
              <a:t>to achieving health benefits. </a:t>
            </a:r>
          </a:p>
          <a:p>
            <a:pPr>
              <a:lnSpc>
                <a:spcPts val="2500"/>
              </a:lnSpc>
              <a:spcAft>
                <a:spcPts val="1500"/>
              </a:spcAft>
            </a:pPr>
            <a:r>
              <a:rPr lang="en-US" b="1" dirty="0">
                <a:solidFill>
                  <a:srgbClr val="009A9E"/>
                </a:solidFill>
              </a:rPr>
              <a:t>If you do not smoke, don’t start vaping</a:t>
            </a:r>
            <a:r>
              <a:rPr lang="en-US" b="1" dirty="0">
                <a:solidFill>
                  <a:schemeClr val="accent1"/>
                </a:solidFill>
              </a:rPr>
              <a:t>. </a:t>
            </a:r>
          </a:p>
        </p:txBody>
      </p:sp>
      <p:pic>
        <p:nvPicPr>
          <p:cNvPr id="12" name="Picture 11">
            <a:extLst>
              <a:ext uri="{FF2B5EF4-FFF2-40B4-BE49-F238E27FC236}">
                <a16:creationId xmlns:a16="http://schemas.microsoft.com/office/drawing/2014/main" id="{80B03A34-937C-DDB2-EC22-27672FF97D91}"/>
              </a:ext>
            </a:extLst>
          </p:cNvPr>
          <p:cNvPicPr>
            <a:picLocks noChangeAspect="1"/>
          </p:cNvPicPr>
          <p:nvPr/>
        </p:nvPicPr>
        <p:blipFill>
          <a:blip r:embed="rId3"/>
          <a:srcRect/>
          <a:stretch/>
        </p:blipFill>
        <p:spPr>
          <a:xfrm>
            <a:off x="5890435" y="1996698"/>
            <a:ext cx="2556652" cy="3613689"/>
          </a:xfrm>
          <a:prstGeom prst="rect">
            <a:avLst/>
          </a:prstGeom>
          <a:effectLst>
            <a:outerShdw blurRad="254000" dist="63500" dir="5400000" algn="ctr" rotWithShape="0">
              <a:srgbClr val="000000">
                <a:alpha val="25000"/>
              </a:srgbClr>
            </a:outerShdw>
          </a:effectLst>
        </p:spPr>
      </p:pic>
      <p:sp>
        <p:nvSpPr>
          <p:cNvPr id="4" name="Footer Placeholder 3">
            <a:extLst>
              <a:ext uri="{FF2B5EF4-FFF2-40B4-BE49-F238E27FC236}">
                <a16:creationId xmlns:a16="http://schemas.microsoft.com/office/drawing/2014/main" id="{1D39EA50-33C7-2779-ACA3-17070AAC279D}"/>
              </a:ext>
            </a:extLst>
          </p:cNvPr>
          <p:cNvSpPr>
            <a:spLocks noGrp="1"/>
          </p:cNvSpPr>
          <p:nvPr>
            <p:ph type="ftr" sz="quarter" idx="3"/>
          </p:nvPr>
        </p:nvSpPr>
        <p:spPr>
          <a:xfrm>
            <a:off x="518007" y="6333440"/>
            <a:ext cx="4292373" cy="365125"/>
          </a:xfrm>
        </p:spPr>
        <p:txBody>
          <a:bodyPr anchor="ctr">
            <a:normAutofit/>
          </a:bodyPr>
          <a:lstStyle/>
          <a:p>
            <a:pPr>
              <a:spcAft>
                <a:spcPts val="600"/>
              </a:spcAft>
              <a:defRPr/>
            </a:pPr>
            <a:r>
              <a:rPr lang="en-US" i="1" dirty="0">
                <a:solidFill>
                  <a:schemeClr val="accent4">
                    <a:lumMod val="75000"/>
                    <a:lumOff val="25000"/>
                  </a:schemeClr>
                </a:solidFill>
                <a:latin typeface="Century Gothic" panose="020B0502020202020204" pitchFamily="34" charset="0"/>
              </a:rPr>
              <a:t>Inpatient Tobacco Dependence Treatment Training Programme</a:t>
            </a:r>
          </a:p>
        </p:txBody>
      </p:sp>
    </p:spTree>
    <p:extLst>
      <p:ext uri="{BB962C8B-B14F-4D97-AF65-F5344CB8AC3E}">
        <p14:creationId xmlns:p14="http://schemas.microsoft.com/office/powerpoint/2010/main" val="4117964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CF2C717-EF38-8F49-5106-A6C730F01DA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DF3E8FE-E67E-F48B-1433-2425E9F4125E}"/>
              </a:ext>
            </a:extLst>
          </p:cNvPr>
          <p:cNvSpPr>
            <a:spLocks noGrp="1"/>
          </p:cNvSpPr>
          <p:nvPr>
            <p:ph type="title"/>
          </p:nvPr>
        </p:nvSpPr>
        <p:spPr/>
        <p:txBody>
          <a:bodyPr/>
          <a:lstStyle/>
          <a:p>
            <a:r>
              <a:rPr lang="en-US" dirty="0"/>
              <a:t>Summary</a:t>
            </a:r>
          </a:p>
        </p:txBody>
      </p:sp>
      <p:sp>
        <p:nvSpPr>
          <p:cNvPr id="3" name="Text Placeholder 2">
            <a:extLst>
              <a:ext uri="{FF2B5EF4-FFF2-40B4-BE49-F238E27FC236}">
                <a16:creationId xmlns:a16="http://schemas.microsoft.com/office/drawing/2014/main" id="{2293F8BF-174B-7496-C814-68CE8E51924C}"/>
              </a:ext>
            </a:extLst>
          </p:cNvPr>
          <p:cNvSpPr>
            <a:spLocks noGrp="1"/>
          </p:cNvSpPr>
          <p:nvPr>
            <p:ph type="body" idx="12"/>
          </p:nvPr>
        </p:nvSpPr>
        <p:spPr/>
        <p:txBody>
          <a:bodyPr/>
          <a:lstStyle/>
          <a:p>
            <a:pPr>
              <a:lnSpc>
                <a:spcPts val="2600"/>
              </a:lnSpc>
              <a:spcAft>
                <a:spcPts val="1200"/>
              </a:spcAft>
            </a:pPr>
            <a:r>
              <a:rPr lang="en-US" dirty="0"/>
              <a:t>All inpatients who smoke should be provided with medication </a:t>
            </a:r>
            <a:br>
              <a:rPr lang="en-US" dirty="0"/>
            </a:br>
            <a:r>
              <a:rPr lang="en-US" b="1" dirty="0">
                <a:solidFill>
                  <a:srgbClr val="009A9E"/>
                </a:solidFill>
              </a:rPr>
              <a:t>to support stopping or temporary abstinence</a:t>
            </a:r>
          </a:p>
          <a:p>
            <a:pPr>
              <a:lnSpc>
                <a:spcPts val="2600"/>
              </a:lnSpc>
              <a:spcAft>
                <a:spcPts val="1200"/>
              </a:spcAft>
            </a:pPr>
            <a:r>
              <a:rPr lang="en-US" b="1" dirty="0">
                <a:solidFill>
                  <a:srgbClr val="009A9E"/>
                </a:solidFill>
              </a:rPr>
              <a:t>Not a magic bullet!</a:t>
            </a:r>
            <a:r>
              <a:rPr lang="en-US" dirty="0">
                <a:solidFill>
                  <a:srgbClr val="009A9E"/>
                </a:solidFill>
              </a:rPr>
              <a:t> </a:t>
            </a:r>
            <a:r>
              <a:rPr lang="en-US" dirty="0"/>
              <a:t>– but assist with managing </a:t>
            </a:r>
            <a:br>
              <a:rPr lang="en-US" dirty="0"/>
            </a:br>
            <a:r>
              <a:rPr lang="en-US" dirty="0"/>
              <a:t>withdrawal symptoms and cravings.</a:t>
            </a:r>
          </a:p>
          <a:p>
            <a:pPr>
              <a:lnSpc>
                <a:spcPts val="2600"/>
              </a:lnSpc>
              <a:spcAft>
                <a:spcPts val="1200"/>
              </a:spcAft>
            </a:pPr>
            <a:r>
              <a:rPr lang="en-US" b="1" dirty="0">
                <a:solidFill>
                  <a:srgbClr val="009A9E"/>
                </a:solidFill>
              </a:rPr>
              <a:t>They are safe to use</a:t>
            </a:r>
            <a:r>
              <a:rPr lang="en-US" dirty="0">
                <a:solidFill>
                  <a:srgbClr val="009A9E"/>
                </a:solidFill>
              </a:rPr>
              <a:t> </a:t>
            </a:r>
            <a:r>
              <a:rPr lang="en-US" dirty="0"/>
              <a:t>and there is strong evidence </a:t>
            </a:r>
            <a:br>
              <a:rPr lang="en-US" dirty="0"/>
            </a:br>
            <a:r>
              <a:rPr lang="en-US" dirty="0"/>
              <a:t>to they </a:t>
            </a:r>
            <a:r>
              <a:rPr lang="en-US" b="1" dirty="0">
                <a:solidFill>
                  <a:srgbClr val="009A9E"/>
                </a:solidFill>
              </a:rPr>
              <a:t>increase success with stopping (2 – 3 times).</a:t>
            </a:r>
          </a:p>
          <a:p>
            <a:pPr>
              <a:lnSpc>
                <a:spcPts val="2600"/>
              </a:lnSpc>
              <a:spcAft>
                <a:spcPts val="1200"/>
              </a:spcAft>
            </a:pPr>
            <a:r>
              <a:rPr lang="en-US" dirty="0"/>
              <a:t>They are often used incorrectly!</a:t>
            </a:r>
          </a:p>
          <a:p>
            <a:pPr>
              <a:lnSpc>
                <a:spcPts val="2600"/>
              </a:lnSpc>
              <a:spcAft>
                <a:spcPts val="1200"/>
              </a:spcAft>
            </a:pPr>
            <a:r>
              <a:rPr lang="en-US" dirty="0"/>
              <a:t>Acute side effects are </a:t>
            </a:r>
            <a:r>
              <a:rPr lang="en-US" b="1" dirty="0">
                <a:solidFill>
                  <a:srgbClr val="009A9E"/>
                </a:solidFill>
              </a:rPr>
              <a:t>mild to moderate</a:t>
            </a:r>
            <a:r>
              <a:rPr lang="en-US" dirty="0">
                <a:solidFill>
                  <a:srgbClr val="009A9E"/>
                </a:solidFill>
              </a:rPr>
              <a:t> </a:t>
            </a:r>
            <a:r>
              <a:rPr lang="en-US" dirty="0"/>
              <a:t>and for </a:t>
            </a:r>
            <a:br>
              <a:rPr lang="en-US" dirty="0"/>
            </a:br>
            <a:r>
              <a:rPr lang="en-US" dirty="0"/>
              <a:t>most patients </a:t>
            </a:r>
            <a:r>
              <a:rPr lang="en-US" b="1" dirty="0">
                <a:solidFill>
                  <a:srgbClr val="009A9E"/>
                </a:solidFill>
              </a:rPr>
              <a:t>can be effectively managed.</a:t>
            </a:r>
            <a:endParaRPr lang="en-US" dirty="0">
              <a:solidFill>
                <a:srgbClr val="009A9E"/>
              </a:solidFill>
            </a:endParaRPr>
          </a:p>
        </p:txBody>
      </p:sp>
      <p:sp>
        <p:nvSpPr>
          <p:cNvPr id="5" name="Footer Placeholder 3">
            <a:extLst>
              <a:ext uri="{FF2B5EF4-FFF2-40B4-BE49-F238E27FC236}">
                <a16:creationId xmlns:a16="http://schemas.microsoft.com/office/drawing/2014/main" id="{99C405A2-56D7-7E5C-BDD4-ECB1748ED0C8}"/>
              </a:ext>
            </a:extLst>
          </p:cNvPr>
          <p:cNvSpPr>
            <a:spLocks noGrp="1"/>
          </p:cNvSpPr>
          <p:nvPr>
            <p:ph type="ftr" sz="quarter" idx="3"/>
          </p:nvPr>
        </p:nvSpPr>
        <p:spPr>
          <a:xfrm>
            <a:off x="518007" y="6333440"/>
            <a:ext cx="4292373" cy="365125"/>
          </a:xfrm>
        </p:spPr>
        <p:txBody>
          <a:bodyPr anchor="ctr">
            <a:normAutofit/>
          </a:bodyPr>
          <a:lstStyle/>
          <a:p>
            <a:pPr>
              <a:spcAft>
                <a:spcPts val="600"/>
              </a:spcAft>
              <a:defRPr/>
            </a:pPr>
            <a:r>
              <a:rPr lang="en-US" i="1" dirty="0">
                <a:solidFill>
                  <a:schemeClr val="accent4">
                    <a:lumMod val="75000"/>
                    <a:lumOff val="25000"/>
                  </a:schemeClr>
                </a:solidFill>
                <a:latin typeface="Century Gothic" panose="020B0502020202020204" pitchFamily="34" charset="0"/>
              </a:rPr>
              <a:t>Inpatient Tobacco Dependence Treatment Training Programme</a:t>
            </a:r>
          </a:p>
        </p:txBody>
      </p:sp>
    </p:spTree>
    <p:extLst>
      <p:ext uri="{BB962C8B-B14F-4D97-AF65-F5344CB8AC3E}">
        <p14:creationId xmlns:p14="http://schemas.microsoft.com/office/powerpoint/2010/main" val="770346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a:extLst>
              <a:ext uri="{FF2B5EF4-FFF2-40B4-BE49-F238E27FC236}">
                <a16:creationId xmlns:a16="http://schemas.microsoft.com/office/drawing/2014/main" id="{9065ED84-7B79-7F71-D97D-A47977563E57}"/>
              </a:ext>
            </a:extLst>
          </p:cNvPr>
          <p:cNvGrpSpPr/>
          <p:nvPr/>
        </p:nvGrpSpPr>
        <p:grpSpPr>
          <a:xfrm>
            <a:off x="0" y="0"/>
            <a:ext cx="9144000" cy="6858000"/>
            <a:chOff x="0" y="0"/>
            <a:chExt cx="9144000" cy="6858000"/>
          </a:xfrm>
        </p:grpSpPr>
        <p:pic>
          <p:nvPicPr>
            <p:cNvPr id="4" name="Picture 3">
              <a:extLst>
                <a:ext uri="{FF2B5EF4-FFF2-40B4-BE49-F238E27FC236}">
                  <a16:creationId xmlns:a16="http://schemas.microsoft.com/office/drawing/2014/main" id="{3295FE8D-53D8-9F45-DFDA-C0E1CC293DE5}"/>
                </a:ext>
              </a:extLst>
            </p:cNvPr>
            <p:cNvPicPr>
              <a:picLocks noChangeAspect="1"/>
            </p:cNvPicPr>
            <p:nvPr/>
          </p:nvPicPr>
          <p:blipFill>
            <a:blip r:embed="rId3"/>
            <a:stretch>
              <a:fillRect/>
            </a:stretch>
          </p:blipFill>
          <p:spPr>
            <a:xfrm>
              <a:off x="0" y="0"/>
              <a:ext cx="9144000" cy="6858000"/>
            </a:xfrm>
            <a:prstGeom prst="rect">
              <a:avLst/>
            </a:prstGeom>
          </p:spPr>
        </p:pic>
        <p:sp>
          <p:nvSpPr>
            <p:cNvPr id="2" name="TextBox 1">
              <a:extLst>
                <a:ext uri="{FF2B5EF4-FFF2-40B4-BE49-F238E27FC236}">
                  <a16:creationId xmlns:a16="http://schemas.microsoft.com/office/drawing/2014/main" id="{BAC9225D-04E1-B763-9FEF-D213CE428260}"/>
                </a:ext>
              </a:extLst>
            </p:cNvPr>
            <p:cNvSpPr txBox="1"/>
            <p:nvPr/>
          </p:nvSpPr>
          <p:spPr bwMode="auto">
            <a:xfrm>
              <a:off x="887660" y="4756557"/>
              <a:ext cx="4297126" cy="1031847"/>
            </a:xfrm>
            <a:prstGeom prst="rect">
              <a:avLst/>
            </a:prstGeom>
            <a:noFill/>
            <a:ln w="9525">
              <a:noFill/>
              <a:miter lim="800000"/>
              <a:headEnd/>
              <a:tailEnd/>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nSpc>
                  <a:spcPts val="4000"/>
                </a:lnSpc>
                <a:spcBef>
                  <a:spcPts val="0"/>
                </a:spcBef>
                <a:spcAft>
                  <a:spcPts val="0"/>
                </a:spcAft>
                <a:buClr>
                  <a:srgbClr val="C10C21"/>
                </a:buClr>
              </a:pPr>
              <a:r>
                <a:rPr lang="en-US" sz="4000" b="1" dirty="0">
                  <a:solidFill>
                    <a:schemeClr val="bg1"/>
                  </a:solidFill>
                  <a:effectLst>
                    <a:outerShdw blurRad="254000" dist="63500" dir="5400000" algn="ctr" rotWithShape="0">
                      <a:srgbClr val="000000">
                        <a:alpha val="25000"/>
                      </a:srgbClr>
                    </a:outerShdw>
                  </a:effectLst>
                  <a:latin typeface="+mn-lt"/>
                  <a:cs typeface="Segoe UI"/>
                </a:rPr>
                <a:t>Questions?</a:t>
              </a:r>
            </a:p>
          </p:txBody>
        </p:sp>
      </p:grpSp>
    </p:spTree>
    <p:extLst>
      <p:ext uri="{BB962C8B-B14F-4D97-AF65-F5344CB8AC3E}">
        <p14:creationId xmlns:p14="http://schemas.microsoft.com/office/powerpoint/2010/main" val="41705644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15966160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4E3902-2924-064E-85A9-2B44F3F1828C}"/>
              </a:ext>
            </a:extLst>
          </p:cNvPr>
          <p:cNvSpPr>
            <a:spLocks noGrp="1"/>
          </p:cNvSpPr>
          <p:nvPr>
            <p:ph type="title"/>
          </p:nvPr>
        </p:nvSpPr>
        <p:spPr/>
        <p:txBody>
          <a:bodyPr/>
          <a:lstStyle/>
          <a:p>
            <a:r>
              <a:rPr lang="en-US" dirty="0"/>
              <a:t>Vape (e-cigarette, electronic cigarette) </a:t>
            </a:r>
          </a:p>
        </p:txBody>
      </p:sp>
      <p:sp>
        <p:nvSpPr>
          <p:cNvPr id="6" name="Text Placeholder 3">
            <a:extLst>
              <a:ext uri="{FF2B5EF4-FFF2-40B4-BE49-F238E27FC236}">
                <a16:creationId xmlns:a16="http://schemas.microsoft.com/office/drawing/2014/main" id="{2C3D9EC5-8B53-5244-9EC8-C90434493967}"/>
              </a:ext>
            </a:extLst>
          </p:cNvPr>
          <p:cNvSpPr txBox="1">
            <a:spLocks/>
          </p:cNvSpPr>
          <p:nvPr/>
        </p:nvSpPr>
        <p:spPr bwMode="auto">
          <a:xfrm>
            <a:off x="443086" y="4555228"/>
            <a:ext cx="3555229" cy="238162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223838" indent="-223838">
              <a:lnSpc>
                <a:spcPts val="2200"/>
              </a:lnSpc>
              <a:spcBef>
                <a:spcPts val="400"/>
              </a:spcBef>
              <a:spcAft>
                <a:spcPts val="400"/>
              </a:spcAft>
              <a:buClr>
                <a:schemeClr val="accent1"/>
              </a:buClr>
              <a:buFont typeface="Lucida Grande" panose="020B0600040502020204" pitchFamily="34" charset="0"/>
              <a:buNone/>
            </a:pPr>
            <a:r>
              <a:rPr lang="en-US" sz="1700" b="1" dirty="0">
                <a:solidFill>
                  <a:schemeClr val="accent1"/>
                </a:solidFill>
                <a:latin typeface="Arial" panose="020B0604020202020204" pitchFamily="34" charset="0"/>
                <a:cs typeface="Arial" panose="020B0604020202020204" pitchFamily="34" charset="0"/>
              </a:rPr>
              <a:t>How it works</a:t>
            </a:r>
          </a:p>
          <a:p>
            <a:pPr marL="223838" indent="-223838">
              <a:lnSpc>
                <a:spcPts val="2200"/>
              </a:lnSpc>
              <a:spcBef>
                <a:spcPts val="400"/>
              </a:spcBef>
              <a:spcAft>
                <a:spcPts val="400"/>
              </a:spcAft>
              <a:buClr>
                <a:schemeClr val="accent1"/>
              </a:buClr>
            </a:pPr>
            <a:r>
              <a:rPr lang="el-GR" sz="1600" dirty="0">
                <a:latin typeface="Arial" panose="020B0604020202020204" pitchFamily="34" charset="0"/>
                <a:cs typeface="Arial" panose="020B0604020202020204" pitchFamily="34" charset="0"/>
              </a:rPr>
              <a:t>Νο</a:t>
            </a:r>
            <a:r>
              <a:rPr lang="en-US" sz="1600" dirty="0">
                <a:latin typeface="Arial" panose="020B0604020202020204" pitchFamily="34" charset="0"/>
                <a:cs typeface="Arial" panose="020B0604020202020204" pitchFamily="34" charset="0"/>
              </a:rPr>
              <a:t> combustion</a:t>
            </a:r>
          </a:p>
          <a:p>
            <a:pPr marL="223838" indent="-223838">
              <a:lnSpc>
                <a:spcPts val="2200"/>
              </a:lnSpc>
              <a:spcBef>
                <a:spcPts val="400"/>
              </a:spcBef>
              <a:spcAft>
                <a:spcPts val="400"/>
              </a:spcAft>
              <a:buClr>
                <a:schemeClr val="accent1"/>
              </a:buClr>
            </a:pPr>
            <a:r>
              <a:rPr lang="en-US" sz="1600" dirty="0">
                <a:latin typeface="Arial" panose="020B0604020202020204" pitchFamily="34" charset="0"/>
                <a:cs typeface="Arial" panose="020B0604020202020204" pitchFamily="34" charset="0"/>
              </a:rPr>
              <a:t>Effective stop smoking aid</a:t>
            </a:r>
          </a:p>
          <a:p>
            <a:pPr marL="223838" indent="-223838">
              <a:lnSpc>
                <a:spcPts val="2200"/>
              </a:lnSpc>
              <a:spcBef>
                <a:spcPts val="400"/>
              </a:spcBef>
              <a:spcAft>
                <a:spcPts val="400"/>
              </a:spcAft>
              <a:buClr>
                <a:schemeClr val="accent1"/>
              </a:buClr>
            </a:pPr>
            <a:r>
              <a:rPr lang="en-US" sz="1600" dirty="0">
                <a:latin typeface="Arial" panose="020B0604020202020204" pitchFamily="34" charset="0"/>
                <a:cs typeface="Arial" panose="020B0604020202020204" pitchFamily="34" charset="0"/>
              </a:rPr>
              <a:t>More rapid delivery of nicotine</a:t>
            </a:r>
          </a:p>
        </p:txBody>
      </p:sp>
      <p:sp>
        <p:nvSpPr>
          <p:cNvPr id="11" name="Text Placeholder 3">
            <a:extLst>
              <a:ext uri="{FF2B5EF4-FFF2-40B4-BE49-F238E27FC236}">
                <a16:creationId xmlns:a16="http://schemas.microsoft.com/office/drawing/2014/main" id="{8D7D3190-F78A-404A-B0B7-0230568F588C}"/>
              </a:ext>
            </a:extLst>
          </p:cNvPr>
          <p:cNvSpPr txBox="1">
            <a:spLocks/>
          </p:cNvSpPr>
          <p:nvPr/>
        </p:nvSpPr>
        <p:spPr bwMode="auto">
          <a:xfrm>
            <a:off x="443086" y="1551532"/>
            <a:ext cx="3838982" cy="1440814"/>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223838" indent="-223838">
              <a:lnSpc>
                <a:spcPts val="2200"/>
              </a:lnSpc>
              <a:spcBef>
                <a:spcPts val="400"/>
              </a:spcBef>
              <a:spcAft>
                <a:spcPts val="400"/>
              </a:spcAft>
              <a:buClr>
                <a:schemeClr val="accent1"/>
              </a:buClr>
              <a:buNone/>
            </a:pPr>
            <a:r>
              <a:rPr lang="en-US" sz="1700" b="1" dirty="0">
                <a:solidFill>
                  <a:schemeClr val="accent1"/>
                </a:solidFill>
                <a:latin typeface="Arial" panose="020B0604020202020204" pitchFamily="34" charset="0"/>
                <a:cs typeface="Arial" panose="020B0604020202020204" pitchFamily="34" charset="0"/>
              </a:rPr>
              <a:t>What it is</a:t>
            </a:r>
          </a:p>
          <a:p>
            <a:pPr marL="223838" indent="-223838">
              <a:lnSpc>
                <a:spcPts val="2200"/>
              </a:lnSpc>
              <a:spcBef>
                <a:spcPts val="400"/>
              </a:spcBef>
              <a:spcAft>
                <a:spcPts val="400"/>
              </a:spcAft>
              <a:buClr>
                <a:schemeClr val="accent1"/>
              </a:buClr>
            </a:pPr>
            <a:r>
              <a:rPr lang="en-US" sz="1600" dirty="0">
                <a:latin typeface="Arial" panose="020B0604020202020204" pitchFamily="34" charset="0"/>
                <a:cs typeface="Arial" panose="020B0604020202020204" pitchFamily="34" charset="0"/>
              </a:rPr>
              <a:t>Device that heats a solution to create a vapour inhaled by users</a:t>
            </a:r>
          </a:p>
          <a:p>
            <a:pPr marL="223838" indent="-223838">
              <a:lnSpc>
                <a:spcPts val="2200"/>
              </a:lnSpc>
              <a:spcBef>
                <a:spcPts val="400"/>
              </a:spcBef>
              <a:spcAft>
                <a:spcPts val="400"/>
              </a:spcAft>
              <a:buClr>
                <a:schemeClr val="accent1"/>
              </a:buClr>
            </a:pPr>
            <a:r>
              <a:rPr lang="en-US" sz="1600" dirty="0">
                <a:latin typeface="Arial" panose="020B0604020202020204" pitchFamily="34" charset="0"/>
                <a:cs typeface="Arial" panose="020B0604020202020204" pitchFamily="34" charset="0"/>
              </a:rPr>
              <a:t>Variety of devices and vape solution flavours, nicotine concentrations</a:t>
            </a:r>
          </a:p>
          <a:p>
            <a:pPr marL="0" indent="0">
              <a:lnSpc>
                <a:spcPts val="2200"/>
              </a:lnSpc>
              <a:spcBef>
                <a:spcPts val="0"/>
              </a:spcBef>
              <a:spcAft>
                <a:spcPts val="0"/>
              </a:spcAft>
              <a:buClr>
                <a:schemeClr val="accent1"/>
              </a:buClr>
              <a:buNone/>
            </a:pPr>
            <a:endParaRPr lang="en-US" sz="1200" b="1" dirty="0">
              <a:solidFill>
                <a:schemeClr val="accent4">
                  <a:lumMod val="75000"/>
                  <a:lumOff val="25000"/>
                </a:schemeClr>
              </a:solidFill>
            </a:endParaRPr>
          </a:p>
          <a:p>
            <a:pPr marL="0" indent="0">
              <a:lnSpc>
                <a:spcPts val="2200"/>
              </a:lnSpc>
              <a:spcBef>
                <a:spcPts val="400"/>
              </a:spcBef>
              <a:spcAft>
                <a:spcPts val="400"/>
              </a:spcAft>
              <a:buClr>
                <a:schemeClr val="accent1"/>
              </a:buClr>
              <a:buNone/>
            </a:pPr>
            <a:r>
              <a:rPr lang="en-US" sz="1600" b="1" dirty="0">
                <a:solidFill>
                  <a:schemeClr val="accent4">
                    <a:lumMod val="75000"/>
                    <a:lumOff val="25000"/>
                  </a:schemeClr>
                </a:solidFill>
                <a:latin typeface="+mn-lt"/>
              </a:rPr>
              <a:t>Nicotine concentration:</a:t>
            </a:r>
            <a:endParaRPr lang="en-US" sz="1600" dirty="0">
              <a:latin typeface="+mn-lt"/>
            </a:endParaRPr>
          </a:p>
          <a:p>
            <a:pPr marL="223838" indent="-223838">
              <a:lnSpc>
                <a:spcPts val="2200"/>
              </a:lnSpc>
              <a:spcBef>
                <a:spcPts val="400"/>
              </a:spcBef>
              <a:spcAft>
                <a:spcPts val="400"/>
              </a:spcAft>
              <a:buClr>
                <a:schemeClr val="accent1"/>
              </a:buClr>
            </a:pPr>
            <a:r>
              <a:rPr lang="en-US" sz="1600" dirty="0">
                <a:latin typeface="+mn-lt"/>
              </a:rPr>
              <a:t> 0, 3, 6, 12, 18, 20 mg/ml</a:t>
            </a:r>
            <a:endParaRPr lang="en-US" sz="1600" dirty="0">
              <a:latin typeface="+mn-lt"/>
              <a:cs typeface="Arial" panose="020B0604020202020204" pitchFamily="34" charset="0"/>
            </a:endParaRPr>
          </a:p>
          <a:p>
            <a:pPr marL="223838" indent="-223838">
              <a:lnSpc>
                <a:spcPts val="2200"/>
              </a:lnSpc>
              <a:spcBef>
                <a:spcPts val="400"/>
              </a:spcBef>
              <a:spcAft>
                <a:spcPts val="400"/>
              </a:spcAft>
              <a:buClr>
                <a:schemeClr val="accent1"/>
              </a:buClr>
            </a:pPr>
            <a:endParaRPr lang="en-US" sz="1600" dirty="0">
              <a:latin typeface="Arial" panose="020B0604020202020204" pitchFamily="34" charset="0"/>
              <a:cs typeface="Arial" panose="020B0604020202020204" pitchFamily="34" charset="0"/>
            </a:endParaRPr>
          </a:p>
          <a:p>
            <a:pPr marL="223838" indent="-223838">
              <a:lnSpc>
                <a:spcPts val="2200"/>
              </a:lnSpc>
              <a:spcBef>
                <a:spcPts val="400"/>
              </a:spcBef>
              <a:spcAft>
                <a:spcPts val="400"/>
              </a:spcAft>
              <a:buClr>
                <a:schemeClr val="accent1"/>
              </a:buClr>
            </a:pPr>
            <a:endParaRPr lang="en-US" sz="1600" dirty="0">
              <a:latin typeface="Arial" panose="020B0604020202020204" pitchFamily="34" charset="0"/>
              <a:cs typeface="Arial" panose="020B0604020202020204" pitchFamily="34" charset="0"/>
            </a:endParaRPr>
          </a:p>
        </p:txBody>
      </p:sp>
      <p:sp>
        <p:nvSpPr>
          <p:cNvPr id="7" name="Text Placeholder 3">
            <a:extLst>
              <a:ext uri="{FF2B5EF4-FFF2-40B4-BE49-F238E27FC236}">
                <a16:creationId xmlns:a16="http://schemas.microsoft.com/office/drawing/2014/main" id="{A77E2788-286C-5E50-B417-71DA04B8ED4E}"/>
              </a:ext>
            </a:extLst>
          </p:cNvPr>
          <p:cNvSpPr txBox="1">
            <a:spLocks/>
          </p:cNvSpPr>
          <p:nvPr/>
        </p:nvSpPr>
        <p:spPr bwMode="auto">
          <a:xfrm>
            <a:off x="4526348" y="1499951"/>
            <a:ext cx="4617651" cy="1702667"/>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223838" indent="-223838">
              <a:lnSpc>
                <a:spcPts val="2200"/>
              </a:lnSpc>
              <a:spcBef>
                <a:spcPts val="600"/>
              </a:spcBef>
              <a:spcAft>
                <a:spcPts val="600"/>
              </a:spcAft>
              <a:buClr>
                <a:schemeClr val="accent1"/>
              </a:buClr>
              <a:buNone/>
            </a:pPr>
            <a:r>
              <a:rPr lang="en-US" sz="1700" b="1" dirty="0">
                <a:solidFill>
                  <a:schemeClr val="accent1"/>
                </a:solidFill>
                <a:latin typeface="Arial" panose="020B0604020202020204" pitchFamily="34" charset="0"/>
                <a:cs typeface="Arial" panose="020B0604020202020204" pitchFamily="34" charset="0"/>
              </a:rPr>
              <a:t>How it is used</a:t>
            </a:r>
          </a:p>
          <a:p>
            <a:pPr marL="223838" indent="-223838">
              <a:lnSpc>
                <a:spcPts val="2200"/>
              </a:lnSpc>
              <a:spcBef>
                <a:spcPts val="600"/>
              </a:spcBef>
              <a:spcAft>
                <a:spcPts val="600"/>
              </a:spcAft>
              <a:buClr>
                <a:schemeClr val="accent1"/>
              </a:buClr>
            </a:pPr>
            <a:r>
              <a:rPr lang="en-US" sz="1600" dirty="0">
                <a:latin typeface="Arial" panose="020B0604020202020204" pitchFamily="34" charset="0"/>
                <a:cs typeface="Arial" panose="020B0604020202020204" pitchFamily="34" charset="0"/>
              </a:rPr>
              <a:t>Used regularly throughout the day and when urges to smoke occur</a:t>
            </a:r>
          </a:p>
          <a:p>
            <a:pPr marL="223838" indent="-223838">
              <a:lnSpc>
                <a:spcPts val="2200"/>
              </a:lnSpc>
              <a:spcBef>
                <a:spcPts val="600"/>
              </a:spcBef>
              <a:spcAft>
                <a:spcPts val="600"/>
              </a:spcAft>
              <a:buClr>
                <a:schemeClr val="accent1"/>
              </a:buClr>
            </a:pPr>
            <a:r>
              <a:rPr lang="en-US" sz="1600" dirty="0">
                <a:latin typeface="Arial" panose="020B0604020202020204" pitchFamily="34" charset="0"/>
                <a:cs typeface="Arial" panose="020B0604020202020204" pitchFamily="34" charset="0"/>
              </a:rPr>
              <a:t>Nicotine-containing vapes are recommended</a:t>
            </a:r>
          </a:p>
          <a:p>
            <a:pPr marL="223838" indent="-223838">
              <a:lnSpc>
                <a:spcPts val="2200"/>
              </a:lnSpc>
              <a:spcBef>
                <a:spcPts val="600"/>
              </a:spcBef>
              <a:spcAft>
                <a:spcPts val="600"/>
              </a:spcAft>
              <a:buClr>
                <a:schemeClr val="accent1"/>
              </a:buClr>
            </a:pPr>
            <a:r>
              <a:rPr lang="en-US" sz="1600" dirty="0">
                <a:latin typeface="+mn-lt"/>
              </a:rPr>
              <a:t>More frequent puffing (“grazing”)</a:t>
            </a:r>
          </a:p>
          <a:p>
            <a:pPr marL="223838" indent="-223838">
              <a:lnSpc>
                <a:spcPts val="2200"/>
              </a:lnSpc>
              <a:spcBef>
                <a:spcPts val="600"/>
              </a:spcBef>
              <a:spcAft>
                <a:spcPts val="600"/>
              </a:spcAft>
              <a:buClr>
                <a:schemeClr val="accent1"/>
              </a:buClr>
            </a:pPr>
            <a:endParaRPr lang="en-US" sz="1600" dirty="0">
              <a:latin typeface="Arial" panose="020B0604020202020204" pitchFamily="34" charset="0"/>
              <a:cs typeface="Arial" panose="020B0604020202020204" pitchFamily="34" charset="0"/>
            </a:endParaRPr>
          </a:p>
          <a:p>
            <a:pPr marL="223838" indent="-223838">
              <a:lnSpc>
                <a:spcPts val="2200"/>
              </a:lnSpc>
              <a:spcBef>
                <a:spcPts val="600"/>
              </a:spcBef>
              <a:spcAft>
                <a:spcPts val="600"/>
              </a:spcAft>
              <a:buClr>
                <a:schemeClr val="accent1"/>
              </a:buClr>
            </a:pPr>
            <a:endParaRPr lang="en-US" sz="1600" dirty="0">
              <a:latin typeface="Arial" panose="020B0604020202020204" pitchFamily="34" charset="0"/>
              <a:cs typeface="Arial" panose="020B0604020202020204" pitchFamily="34" charset="0"/>
            </a:endParaRPr>
          </a:p>
        </p:txBody>
      </p:sp>
      <p:grpSp>
        <p:nvGrpSpPr>
          <p:cNvPr id="16" name="Group 15">
            <a:extLst>
              <a:ext uri="{FF2B5EF4-FFF2-40B4-BE49-F238E27FC236}">
                <a16:creationId xmlns:a16="http://schemas.microsoft.com/office/drawing/2014/main" id="{C1B98696-5FE1-02BD-0C1F-5F25F134D939}"/>
              </a:ext>
            </a:extLst>
          </p:cNvPr>
          <p:cNvGrpSpPr/>
          <p:nvPr/>
        </p:nvGrpSpPr>
        <p:grpSpPr>
          <a:xfrm>
            <a:off x="3998315" y="3791902"/>
            <a:ext cx="4969179" cy="2438275"/>
            <a:chOff x="684213" y="1669246"/>
            <a:chExt cx="7689817" cy="4316685"/>
          </a:xfrm>
        </p:grpSpPr>
        <p:pic>
          <p:nvPicPr>
            <p:cNvPr id="23" name="Picture 22">
              <a:extLst>
                <a:ext uri="{FF2B5EF4-FFF2-40B4-BE49-F238E27FC236}">
                  <a16:creationId xmlns:a16="http://schemas.microsoft.com/office/drawing/2014/main" id="{2C2CC88F-5B59-5A9B-6726-1E622C1EB58A}"/>
                </a:ext>
              </a:extLst>
            </p:cNvPr>
            <p:cNvPicPr>
              <a:picLocks noChangeAspect="1"/>
            </p:cNvPicPr>
            <p:nvPr/>
          </p:nvPicPr>
          <p:blipFill>
            <a:blip r:embed="rId3"/>
            <a:srcRect/>
            <a:stretch/>
          </p:blipFill>
          <p:spPr>
            <a:xfrm>
              <a:off x="1274713" y="1769533"/>
              <a:ext cx="7019064" cy="4216398"/>
            </a:xfrm>
            <a:prstGeom prst="rect">
              <a:avLst/>
            </a:prstGeom>
          </p:spPr>
        </p:pic>
        <p:sp>
          <p:nvSpPr>
            <p:cNvPr id="24" name="TextBox 23">
              <a:extLst>
                <a:ext uri="{FF2B5EF4-FFF2-40B4-BE49-F238E27FC236}">
                  <a16:creationId xmlns:a16="http://schemas.microsoft.com/office/drawing/2014/main" id="{CF5A78D4-F746-6278-C752-6AAB678AA8A8}"/>
                </a:ext>
              </a:extLst>
            </p:cNvPr>
            <p:cNvSpPr txBox="1"/>
            <p:nvPr/>
          </p:nvSpPr>
          <p:spPr bwMode="auto">
            <a:xfrm>
              <a:off x="4499614" y="2285685"/>
              <a:ext cx="3834290" cy="684797"/>
            </a:xfrm>
            <a:prstGeom prst="rect">
              <a:avLst/>
            </a:prstGeom>
            <a:solidFill>
              <a:schemeClr val="bg1"/>
            </a:solidFill>
            <a:ln w="9525">
              <a:noFill/>
              <a:miter lim="800000"/>
              <a:headEnd/>
              <a:tailEnd/>
            </a:ln>
          </p:spPr>
          <p:txBody>
            <a:bodyPr vert="horz" wrap="square" lIns="0" tIns="0" rIns="0" bIns="0" numCol="1" rtlCol="0" anchor="ctr" anchorCtr="0" compatLnSpc="1">
              <a:prstTxWarp prst="textNoShape">
                <a:avLst/>
              </a:prstTxWarp>
              <a:noAutofit/>
            </a:bodyPr>
            <a:lstStyle/>
            <a:p>
              <a:pPr marL="0" marR="0" indent="0" algn="l" defTabSz="457200" rtl="0" eaLnBrk="1" fontAlgn="base" latinLnBrk="0" hangingPunct="1">
                <a:lnSpc>
                  <a:spcPts val="1700"/>
                </a:lnSpc>
                <a:spcBef>
                  <a:spcPts val="0"/>
                </a:spcBef>
                <a:spcAft>
                  <a:spcPts val="0"/>
                </a:spcAft>
                <a:buClr>
                  <a:srgbClr val="C10C21"/>
                </a:buClr>
                <a:buSzTx/>
                <a:buFont typeface="Lucida Grande" pitchFamily="-109" charset="0"/>
                <a:buNone/>
                <a:tabLst/>
              </a:pPr>
              <a:r>
                <a:rPr kumimoji="0" lang="en-US" sz="1350" b="1" u="none" strike="noStrike" kern="1200" cap="none" spc="0" normalizeH="0" noProof="0" dirty="0">
                  <a:ln>
                    <a:noFill/>
                  </a:ln>
                  <a:effectLst/>
                  <a:uLnTx/>
                  <a:uFillTx/>
                  <a:latin typeface="Arial" panose="020B0604020202020204" pitchFamily="34" charset="0"/>
                  <a:cs typeface="Arial" panose="020B0604020202020204" pitchFamily="34" charset="0"/>
                </a:rPr>
                <a:t>Heating element / atomiser</a:t>
              </a:r>
            </a:p>
          </p:txBody>
        </p:sp>
        <p:sp>
          <p:nvSpPr>
            <p:cNvPr id="25" name="TextBox 24">
              <a:extLst>
                <a:ext uri="{FF2B5EF4-FFF2-40B4-BE49-F238E27FC236}">
                  <a16:creationId xmlns:a16="http://schemas.microsoft.com/office/drawing/2014/main" id="{3FA4824A-B126-61DB-699B-3DA1C694C6A6}"/>
                </a:ext>
              </a:extLst>
            </p:cNvPr>
            <p:cNvSpPr txBox="1"/>
            <p:nvPr/>
          </p:nvSpPr>
          <p:spPr bwMode="auto">
            <a:xfrm>
              <a:off x="2915464" y="1669246"/>
              <a:ext cx="2121655" cy="375762"/>
            </a:xfrm>
            <a:prstGeom prst="rect">
              <a:avLst/>
            </a:prstGeom>
            <a:solidFill>
              <a:schemeClr val="bg1"/>
            </a:solidFill>
            <a:ln w="9525">
              <a:noFill/>
              <a:miter lim="800000"/>
              <a:headEnd/>
              <a:tailEnd/>
            </a:ln>
          </p:spPr>
          <p:txBody>
            <a:bodyPr vert="horz" wrap="square" lIns="0" tIns="0" rIns="0" bIns="0" numCol="1" rtlCol="0" anchor="ctr" anchorCtr="0" compatLnSpc="1">
              <a:prstTxWarp prst="textNoShape">
                <a:avLst/>
              </a:prstTxWarp>
              <a:noAutofit/>
            </a:bodyPr>
            <a:lstStyle/>
            <a:p>
              <a:pPr marL="0" marR="0" indent="0" algn="l" defTabSz="457200" rtl="0" eaLnBrk="1" fontAlgn="base" latinLnBrk="0" hangingPunct="1">
                <a:lnSpc>
                  <a:spcPts val="1700"/>
                </a:lnSpc>
                <a:spcBef>
                  <a:spcPts val="0"/>
                </a:spcBef>
                <a:spcAft>
                  <a:spcPts val="0"/>
                </a:spcAft>
                <a:buClr>
                  <a:srgbClr val="C10C21"/>
                </a:buClr>
                <a:buSzTx/>
                <a:buFont typeface="Lucida Grande" pitchFamily="-109" charset="0"/>
                <a:buNone/>
                <a:tabLst/>
              </a:pPr>
              <a:r>
                <a:rPr kumimoji="0" lang="en-US" sz="1350" b="1" u="none" strike="noStrike" kern="1200" cap="none" spc="0" normalizeH="0" baseline="0" noProof="0" dirty="0">
                  <a:ln>
                    <a:noFill/>
                  </a:ln>
                  <a:effectLst/>
                  <a:uLnTx/>
                  <a:uFillTx/>
                  <a:latin typeface="Arial" panose="020B0604020202020204" pitchFamily="34" charset="0"/>
                  <a:cs typeface="Arial" panose="020B0604020202020204" pitchFamily="34" charset="0"/>
                </a:rPr>
                <a:t>Mouthpiece</a:t>
              </a:r>
            </a:p>
          </p:txBody>
        </p:sp>
        <p:sp>
          <p:nvSpPr>
            <p:cNvPr id="26" name="TextBox 25">
              <a:extLst>
                <a:ext uri="{FF2B5EF4-FFF2-40B4-BE49-F238E27FC236}">
                  <a16:creationId xmlns:a16="http://schemas.microsoft.com/office/drawing/2014/main" id="{D5220826-E9DD-6EF9-6A71-99EDF4D0D5D6}"/>
                </a:ext>
              </a:extLst>
            </p:cNvPr>
            <p:cNvSpPr txBox="1"/>
            <p:nvPr/>
          </p:nvSpPr>
          <p:spPr bwMode="auto">
            <a:xfrm>
              <a:off x="5656341" y="2843094"/>
              <a:ext cx="1766959" cy="684798"/>
            </a:xfrm>
            <a:prstGeom prst="rect">
              <a:avLst/>
            </a:prstGeom>
            <a:solidFill>
              <a:schemeClr val="bg1"/>
            </a:solidFill>
            <a:ln w="9525">
              <a:noFill/>
              <a:miter lim="800000"/>
              <a:headEnd/>
              <a:tailEnd/>
            </a:ln>
          </p:spPr>
          <p:txBody>
            <a:bodyPr vert="horz" wrap="square" lIns="0" tIns="0" rIns="0" bIns="0" numCol="1" rtlCol="0" anchor="ctr" anchorCtr="0" compatLnSpc="1">
              <a:prstTxWarp prst="textNoShape">
                <a:avLst/>
              </a:prstTxWarp>
              <a:noAutofit/>
            </a:bodyPr>
            <a:lstStyle/>
            <a:p>
              <a:pPr marL="0" marR="0" indent="0" algn="l" defTabSz="457200" rtl="0" eaLnBrk="1" fontAlgn="base" latinLnBrk="0" hangingPunct="1">
                <a:lnSpc>
                  <a:spcPts val="1700"/>
                </a:lnSpc>
                <a:spcBef>
                  <a:spcPts val="0"/>
                </a:spcBef>
                <a:spcAft>
                  <a:spcPts val="0"/>
                </a:spcAft>
                <a:buClr>
                  <a:srgbClr val="C10C21"/>
                </a:buClr>
                <a:buSzTx/>
                <a:buFont typeface="Lucida Grande" pitchFamily="-109" charset="0"/>
                <a:buNone/>
                <a:tabLst/>
              </a:pPr>
              <a:endParaRPr kumimoji="0" lang="en-US" sz="1350" b="1" u="none" strike="noStrike" kern="1200" cap="none" spc="0" normalizeH="0" baseline="0" noProof="0" dirty="0">
                <a:ln>
                  <a:noFill/>
                </a:ln>
                <a:effectLst/>
                <a:uLnTx/>
                <a:uFillTx/>
                <a:latin typeface="Arial" panose="020B0604020202020204" pitchFamily="34" charset="0"/>
                <a:cs typeface="Arial" panose="020B0604020202020204" pitchFamily="34" charset="0"/>
              </a:endParaRPr>
            </a:p>
          </p:txBody>
        </p:sp>
        <p:sp>
          <p:nvSpPr>
            <p:cNvPr id="27" name="TextBox 26">
              <a:extLst>
                <a:ext uri="{FF2B5EF4-FFF2-40B4-BE49-F238E27FC236}">
                  <a16:creationId xmlns:a16="http://schemas.microsoft.com/office/drawing/2014/main" id="{575E1869-2C71-70D5-4095-31BE93D12004}"/>
                </a:ext>
              </a:extLst>
            </p:cNvPr>
            <p:cNvSpPr txBox="1"/>
            <p:nvPr/>
          </p:nvSpPr>
          <p:spPr bwMode="auto">
            <a:xfrm>
              <a:off x="7274442" y="3715150"/>
              <a:ext cx="1099588" cy="416274"/>
            </a:xfrm>
            <a:prstGeom prst="rect">
              <a:avLst/>
            </a:prstGeom>
            <a:solidFill>
              <a:schemeClr val="bg1"/>
            </a:solidFill>
            <a:ln w="9525">
              <a:noFill/>
              <a:miter lim="800000"/>
              <a:headEnd/>
              <a:tailEnd/>
            </a:ln>
          </p:spPr>
          <p:txBody>
            <a:bodyPr vert="horz" wrap="square" lIns="0" tIns="0" rIns="0" bIns="0" numCol="1" rtlCol="0" anchor="ctr" anchorCtr="0" compatLnSpc="1">
              <a:prstTxWarp prst="textNoShape">
                <a:avLst/>
              </a:prstTxWarp>
              <a:noAutofit/>
            </a:bodyPr>
            <a:lstStyle/>
            <a:p>
              <a:pPr marL="0" marR="0" indent="0" algn="l" defTabSz="457200" rtl="0" eaLnBrk="1" fontAlgn="base" latinLnBrk="0" hangingPunct="1">
                <a:lnSpc>
                  <a:spcPts val="1700"/>
                </a:lnSpc>
                <a:spcBef>
                  <a:spcPts val="0"/>
                </a:spcBef>
                <a:spcAft>
                  <a:spcPts val="0"/>
                </a:spcAft>
                <a:buClr>
                  <a:srgbClr val="C10C21"/>
                </a:buClr>
                <a:buSzTx/>
                <a:buFont typeface="Lucida Grande" pitchFamily="-109" charset="0"/>
                <a:buNone/>
                <a:tabLst/>
              </a:pPr>
              <a:r>
                <a:rPr kumimoji="0" lang="en-US" sz="1350" b="1" u="none" strike="noStrike" kern="1200" cap="none" spc="0" normalizeH="0" baseline="0" noProof="0" dirty="0">
                  <a:ln>
                    <a:noFill/>
                  </a:ln>
                  <a:effectLst/>
                  <a:uLnTx/>
                  <a:uFillTx/>
                  <a:latin typeface="Arial" panose="020B0604020202020204" pitchFamily="34" charset="0"/>
                  <a:cs typeface="Arial" panose="020B0604020202020204" pitchFamily="34" charset="0"/>
                </a:rPr>
                <a:t>Battery</a:t>
              </a:r>
            </a:p>
          </p:txBody>
        </p:sp>
        <p:sp>
          <p:nvSpPr>
            <p:cNvPr id="30" name="TextBox 29">
              <a:extLst>
                <a:ext uri="{FF2B5EF4-FFF2-40B4-BE49-F238E27FC236}">
                  <a16:creationId xmlns:a16="http://schemas.microsoft.com/office/drawing/2014/main" id="{1B28BF8A-2918-6CE2-AD13-40B2E4D1E928}"/>
                </a:ext>
              </a:extLst>
            </p:cNvPr>
            <p:cNvSpPr txBox="1"/>
            <p:nvPr/>
          </p:nvSpPr>
          <p:spPr bwMode="auto">
            <a:xfrm>
              <a:off x="684213" y="3158835"/>
              <a:ext cx="2030162" cy="714895"/>
            </a:xfrm>
            <a:prstGeom prst="rect">
              <a:avLst/>
            </a:prstGeom>
            <a:solidFill>
              <a:schemeClr val="bg1"/>
            </a:solidFill>
            <a:ln w="9525">
              <a:noFill/>
              <a:miter lim="800000"/>
              <a:headEnd/>
              <a:tailEnd/>
            </a:ln>
          </p:spPr>
          <p:txBody>
            <a:bodyPr vert="horz" wrap="square" lIns="0" tIns="0" rIns="0" bIns="0" numCol="1" rtlCol="0" anchor="ctr" anchorCtr="0" compatLnSpc="1">
              <a:prstTxWarp prst="textNoShape">
                <a:avLst/>
              </a:prstTxWarp>
              <a:noAutofit/>
            </a:bodyPr>
            <a:lstStyle/>
            <a:p>
              <a:pPr marL="0" marR="0" indent="0" algn="r" defTabSz="457200" rtl="0" eaLnBrk="1" fontAlgn="base" latinLnBrk="0" hangingPunct="1">
                <a:lnSpc>
                  <a:spcPts val="1700"/>
                </a:lnSpc>
                <a:spcBef>
                  <a:spcPts val="0"/>
                </a:spcBef>
                <a:spcAft>
                  <a:spcPts val="0"/>
                </a:spcAft>
                <a:buClr>
                  <a:srgbClr val="C10C21"/>
                </a:buClr>
                <a:buSzTx/>
                <a:buFont typeface="Lucida Grande" pitchFamily="-109" charset="0"/>
                <a:buNone/>
                <a:tabLst/>
              </a:pPr>
              <a:r>
                <a:rPr kumimoji="0" lang="en-US" sz="1350" b="1" u="none" strike="noStrike" kern="1200" cap="none" spc="0" normalizeH="0" baseline="0" noProof="0" dirty="0">
                  <a:ln>
                    <a:noFill/>
                  </a:ln>
                  <a:effectLst/>
                  <a:uLnTx/>
                  <a:uFillTx/>
                  <a:latin typeface="Arial" panose="020B0604020202020204" pitchFamily="34" charset="0"/>
                  <a:cs typeface="Arial" panose="020B0604020202020204" pitchFamily="34" charset="0"/>
                </a:rPr>
                <a:t>Cartridge </a:t>
              </a:r>
              <a:r>
                <a:rPr lang="en-US" sz="1350" b="1" dirty="0">
                  <a:latin typeface="Arial" panose="020B0604020202020204" pitchFamily="34" charset="0"/>
                  <a:cs typeface="Arial" panose="020B0604020202020204" pitchFamily="34" charset="0"/>
                </a:rPr>
                <a:t>(tank) holds the liquid ‘juice’</a:t>
              </a:r>
              <a:endParaRPr kumimoji="0" lang="en-US" sz="1350" b="1" u="none" strike="noStrike" kern="1200" cap="none" spc="0" normalizeH="0" baseline="0" noProof="0" dirty="0">
                <a:ln>
                  <a:noFill/>
                </a:ln>
                <a:effectLst/>
                <a:uLnTx/>
                <a:uFillTx/>
                <a:latin typeface="Arial" panose="020B0604020202020204" pitchFamily="34" charset="0"/>
                <a:cs typeface="Arial" panose="020B0604020202020204" pitchFamily="34" charset="0"/>
              </a:endParaRPr>
            </a:p>
          </p:txBody>
        </p:sp>
      </p:grpSp>
      <p:sp>
        <p:nvSpPr>
          <p:cNvPr id="4" name="Footer Placeholder 3">
            <a:extLst>
              <a:ext uri="{FF2B5EF4-FFF2-40B4-BE49-F238E27FC236}">
                <a16:creationId xmlns:a16="http://schemas.microsoft.com/office/drawing/2014/main" id="{B7AC8047-15F8-061F-0C8C-1B0591644F96}"/>
              </a:ext>
            </a:extLst>
          </p:cNvPr>
          <p:cNvSpPr>
            <a:spLocks noGrp="1"/>
          </p:cNvSpPr>
          <p:nvPr>
            <p:ph type="ftr" sz="quarter" idx="3"/>
          </p:nvPr>
        </p:nvSpPr>
        <p:spPr>
          <a:xfrm>
            <a:off x="518007" y="6333440"/>
            <a:ext cx="4292373" cy="365125"/>
          </a:xfrm>
        </p:spPr>
        <p:txBody>
          <a:bodyPr anchor="ctr">
            <a:normAutofit/>
          </a:bodyPr>
          <a:lstStyle/>
          <a:p>
            <a:pPr>
              <a:spcAft>
                <a:spcPts val="600"/>
              </a:spcAft>
              <a:defRPr/>
            </a:pPr>
            <a:r>
              <a:rPr lang="en-US" i="1" dirty="0">
                <a:solidFill>
                  <a:schemeClr val="accent4">
                    <a:lumMod val="75000"/>
                    <a:lumOff val="25000"/>
                  </a:schemeClr>
                </a:solidFill>
                <a:latin typeface="Century Gothic" panose="020B0502020202020204" pitchFamily="34" charset="0"/>
              </a:rPr>
              <a:t>Inpatient Tobacco Dependence Treatment Training Programme</a:t>
            </a:r>
          </a:p>
        </p:txBody>
      </p:sp>
    </p:spTree>
    <p:extLst>
      <p:ext uri="{BB962C8B-B14F-4D97-AF65-F5344CB8AC3E}">
        <p14:creationId xmlns:p14="http://schemas.microsoft.com/office/powerpoint/2010/main" val="6206425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1">
                                            <p:txEl>
                                              <p:pRg st="0" end="0"/>
                                            </p:txEl>
                                          </p:spTgt>
                                        </p:tgtEl>
                                        <p:attrNameLst>
                                          <p:attrName>style.visibility</p:attrName>
                                        </p:attrNameLst>
                                      </p:cBhvr>
                                      <p:to>
                                        <p:strVal val="visible"/>
                                      </p:to>
                                    </p:set>
                                    <p:animEffect transition="in" filter="fade">
                                      <p:cBhvr>
                                        <p:cTn id="12" dur="500"/>
                                        <p:tgtEl>
                                          <p:spTgt spid="11">
                                            <p:txEl>
                                              <p:pRg st="0" end="0"/>
                                            </p:txEl>
                                          </p:spTgt>
                                        </p:tgtEl>
                                      </p:cBhvr>
                                    </p:animEffect>
                                  </p:childTnLst>
                                </p:cTn>
                              </p:par>
                              <p:par>
                                <p:cTn id="13" presetID="10" presetClass="entr" presetSubtype="0" fill="hold" nodeType="withEffect">
                                  <p:stCondLst>
                                    <p:cond delay="0"/>
                                  </p:stCondLst>
                                  <p:childTnLst>
                                    <p:set>
                                      <p:cBhvr>
                                        <p:cTn id="14" dur="1" fill="hold">
                                          <p:stCondLst>
                                            <p:cond delay="0"/>
                                          </p:stCondLst>
                                        </p:cTn>
                                        <p:tgtEl>
                                          <p:spTgt spid="11">
                                            <p:txEl>
                                              <p:pRg st="1" end="1"/>
                                            </p:txEl>
                                          </p:spTgt>
                                        </p:tgtEl>
                                        <p:attrNameLst>
                                          <p:attrName>style.visibility</p:attrName>
                                        </p:attrNameLst>
                                      </p:cBhvr>
                                      <p:to>
                                        <p:strVal val="visible"/>
                                      </p:to>
                                    </p:set>
                                    <p:animEffect transition="in" filter="fade">
                                      <p:cBhvr>
                                        <p:cTn id="15" dur="500"/>
                                        <p:tgtEl>
                                          <p:spTgt spid="11">
                                            <p:txEl>
                                              <p:pRg st="1" end="1"/>
                                            </p:txEl>
                                          </p:spTgt>
                                        </p:tgtEl>
                                      </p:cBhvr>
                                    </p:animEffect>
                                  </p:childTnLst>
                                </p:cTn>
                              </p:par>
                              <p:par>
                                <p:cTn id="16" presetID="10" presetClass="entr" presetSubtype="0" fill="hold" nodeType="withEffect">
                                  <p:stCondLst>
                                    <p:cond delay="0"/>
                                  </p:stCondLst>
                                  <p:childTnLst>
                                    <p:set>
                                      <p:cBhvr>
                                        <p:cTn id="17" dur="1" fill="hold">
                                          <p:stCondLst>
                                            <p:cond delay="0"/>
                                          </p:stCondLst>
                                        </p:cTn>
                                        <p:tgtEl>
                                          <p:spTgt spid="11">
                                            <p:txEl>
                                              <p:pRg st="2" end="2"/>
                                            </p:txEl>
                                          </p:spTgt>
                                        </p:tgtEl>
                                        <p:attrNameLst>
                                          <p:attrName>style.visibility</p:attrName>
                                        </p:attrNameLst>
                                      </p:cBhvr>
                                      <p:to>
                                        <p:strVal val="visible"/>
                                      </p:to>
                                    </p:set>
                                    <p:animEffect transition="in" filter="fade">
                                      <p:cBhvr>
                                        <p:cTn id="18" dur="500"/>
                                        <p:tgtEl>
                                          <p:spTgt spid="11">
                                            <p:txEl>
                                              <p:pRg st="2" end="2"/>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11">
                                            <p:txEl>
                                              <p:pRg st="4" end="4"/>
                                            </p:txEl>
                                          </p:spTgt>
                                        </p:tgtEl>
                                        <p:attrNameLst>
                                          <p:attrName>style.visibility</p:attrName>
                                        </p:attrNameLst>
                                      </p:cBhvr>
                                      <p:to>
                                        <p:strVal val="visible"/>
                                      </p:to>
                                    </p:set>
                                    <p:animEffect transition="in" filter="fade">
                                      <p:cBhvr>
                                        <p:cTn id="23" dur="500"/>
                                        <p:tgtEl>
                                          <p:spTgt spid="11">
                                            <p:txEl>
                                              <p:pRg st="4" end="4"/>
                                            </p:txEl>
                                          </p:spTgt>
                                        </p:tgtEl>
                                      </p:cBhvr>
                                    </p:animEffect>
                                  </p:childTnLst>
                                </p:cTn>
                              </p:par>
                              <p:par>
                                <p:cTn id="24" presetID="10" presetClass="entr" presetSubtype="0" fill="hold" nodeType="withEffect">
                                  <p:stCondLst>
                                    <p:cond delay="0"/>
                                  </p:stCondLst>
                                  <p:childTnLst>
                                    <p:set>
                                      <p:cBhvr>
                                        <p:cTn id="25" dur="1" fill="hold">
                                          <p:stCondLst>
                                            <p:cond delay="0"/>
                                          </p:stCondLst>
                                        </p:cTn>
                                        <p:tgtEl>
                                          <p:spTgt spid="11">
                                            <p:txEl>
                                              <p:pRg st="5" end="5"/>
                                            </p:txEl>
                                          </p:spTgt>
                                        </p:tgtEl>
                                        <p:attrNameLst>
                                          <p:attrName>style.visibility</p:attrName>
                                        </p:attrNameLst>
                                      </p:cBhvr>
                                      <p:to>
                                        <p:strVal val="visible"/>
                                      </p:to>
                                    </p:set>
                                    <p:animEffect transition="in" filter="fade">
                                      <p:cBhvr>
                                        <p:cTn id="26" dur="500"/>
                                        <p:tgtEl>
                                          <p:spTgt spid="11">
                                            <p:txEl>
                                              <p:pRg st="5" end="5"/>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nodeType="clickEffect">
                                  <p:stCondLst>
                                    <p:cond delay="0"/>
                                  </p:stCondLst>
                                  <p:childTnLst>
                                    <p:set>
                                      <p:cBhvr>
                                        <p:cTn id="30" dur="1" fill="hold">
                                          <p:stCondLst>
                                            <p:cond delay="0"/>
                                          </p:stCondLst>
                                        </p:cTn>
                                        <p:tgtEl>
                                          <p:spTgt spid="6">
                                            <p:txEl>
                                              <p:pRg st="0" end="0"/>
                                            </p:txEl>
                                          </p:spTgt>
                                        </p:tgtEl>
                                        <p:attrNameLst>
                                          <p:attrName>style.visibility</p:attrName>
                                        </p:attrNameLst>
                                      </p:cBhvr>
                                      <p:to>
                                        <p:strVal val="visible"/>
                                      </p:to>
                                    </p:set>
                                    <p:animEffect transition="in" filter="fade">
                                      <p:cBhvr>
                                        <p:cTn id="31" dur="500"/>
                                        <p:tgtEl>
                                          <p:spTgt spid="6">
                                            <p:txEl>
                                              <p:pRg st="0" end="0"/>
                                            </p:txEl>
                                          </p:spTgt>
                                        </p:tgtEl>
                                      </p:cBhvr>
                                    </p:animEffect>
                                  </p:childTnLst>
                                </p:cTn>
                              </p:par>
                              <p:par>
                                <p:cTn id="32" presetID="10" presetClass="entr" presetSubtype="0" fill="hold" nodeType="withEffect">
                                  <p:stCondLst>
                                    <p:cond delay="0"/>
                                  </p:stCondLst>
                                  <p:childTnLst>
                                    <p:set>
                                      <p:cBhvr>
                                        <p:cTn id="33" dur="1" fill="hold">
                                          <p:stCondLst>
                                            <p:cond delay="0"/>
                                          </p:stCondLst>
                                        </p:cTn>
                                        <p:tgtEl>
                                          <p:spTgt spid="6">
                                            <p:txEl>
                                              <p:pRg st="1" end="1"/>
                                            </p:txEl>
                                          </p:spTgt>
                                        </p:tgtEl>
                                        <p:attrNameLst>
                                          <p:attrName>style.visibility</p:attrName>
                                        </p:attrNameLst>
                                      </p:cBhvr>
                                      <p:to>
                                        <p:strVal val="visible"/>
                                      </p:to>
                                    </p:set>
                                    <p:animEffect transition="in" filter="fade">
                                      <p:cBhvr>
                                        <p:cTn id="34" dur="500"/>
                                        <p:tgtEl>
                                          <p:spTgt spid="6">
                                            <p:txEl>
                                              <p:pRg st="1" end="1"/>
                                            </p:txEl>
                                          </p:spTgt>
                                        </p:tgtEl>
                                      </p:cBhvr>
                                    </p:animEffect>
                                  </p:childTnLst>
                                </p:cTn>
                              </p:par>
                              <p:par>
                                <p:cTn id="35" presetID="10" presetClass="entr" presetSubtype="0" fill="hold" nodeType="withEffect">
                                  <p:stCondLst>
                                    <p:cond delay="0"/>
                                  </p:stCondLst>
                                  <p:childTnLst>
                                    <p:set>
                                      <p:cBhvr>
                                        <p:cTn id="36" dur="1" fill="hold">
                                          <p:stCondLst>
                                            <p:cond delay="0"/>
                                          </p:stCondLst>
                                        </p:cTn>
                                        <p:tgtEl>
                                          <p:spTgt spid="6">
                                            <p:txEl>
                                              <p:pRg st="2" end="2"/>
                                            </p:txEl>
                                          </p:spTgt>
                                        </p:tgtEl>
                                        <p:attrNameLst>
                                          <p:attrName>style.visibility</p:attrName>
                                        </p:attrNameLst>
                                      </p:cBhvr>
                                      <p:to>
                                        <p:strVal val="visible"/>
                                      </p:to>
                                    </p:set>
                                    <p:animEffect transition="in" filter="fade">
                                      <p:cBhvr>
                                        <p:cTn id="37" dur="500"/>
                                        <p:tgtEl>
                                          <p:spTgt spid="6">
                                            <p:txEl>
                                              <p:pRg st="2" end="2"/>
                                            </p:txEl>
                                          </p:spTgt>
                                        </p:tgtEl>
                                      </p:cBhvr>
                                    </p:animEffect>
                                  </p:childTnLst>
                                </p:cTn>
                              </p:par>
                              <p:par>
                                <p:cTn id="38" presetID="10" presetClass="entr" presetSubtype="0" fill="hold" nodeType="withEffect">
                                  <p:stCondLst>
                                    <p:cond delay="0"/>
                                  </p:stCondLst>
                                  <p:childTnLst>
                                    <p:set>
                                      <p:cBhvr>
                                        <p:cTn id="39" dur="1" fill="hold">
                                          <p:stCondLst>
                                            <p:cond delay="0"/>
                                          </p:stCondLst>
                                        </p:cTn>
                                        <p:tgtEl>
                                          <p:spTgt spid="6">
                                            <p:txEl>
                                              <p:pRg st="3" end="3"/>
                                            </p:txEl>
                                          </p:spTgt>
                                        </p:tgtEl>
                                        <p:attrNameLst>
                                          <p:attrName>style.visibility</p:attrName>
                                        </p:attrNameLst>
                                      </p:cBhvr>
                                      <p:to>
                                        <p:strVal val="visible"/>
                                      </p:to>
                                    </p:set>
                                    <p:animEffect transition="in" filter="fade">
                                      <p:cBhvr>
                                        <p:cTn id="40" dur="500"/>
                                        <p:tgtEl>
                                          <p:spTgt spid="6">
                                            <p:txEl>
                                              <p:pRg st="3" end="3"/>
                                            </p:txEl>
                                          </p:spTgt>
                                        </p:tgtEl>
                                      </p:cBhvr>
                                    </p:animEffect>
                                  </p:childTnLst>
                                </p:cTn>
                              </p:par>
                            </p:childTnLst>
                          </p:cTn>
                        </p:par>
                      </p:childTnLst>
                    </p:cTn>
                  </p:par>
                  <p:par>
                    <p:cTn id="41" fill="hold">
                      <p:stCondLst>
                        <p:cond delay="indefinite"/>
                      </p:stCondLst>
                      <p:childTnLst>
                        <p:par>
                          <p:cTn id="42" fill="hold">
                            <p:stCondLst>
                              <p:cond delay="0"/>
                            </p:stCondLst>
                            <p:childTnLst>
                              <p:par>
                                <p:cTn id="43" presetID="10" presetClass="entr" presetSubtype="0" fill="hold" nodeType="clickEffect">
                                  <p:stCondLst>
                                    <p:cond delay="0"/>
                                  </p:stCondLst>
                                  <p:childTnLst>
                                    <p:set>
                                      <p:cBhvr>
                                        <p:cTn id="44" dur="1" fill="hold">
                                          <p:stCondLst>
                                            <p:cond delay="0"/>
                                          </p:stCondLst>
                                        </p:cTn>
                                        <p:tgtEl>
                                          <p:spTgt spid="7">
                                            <p:txEl>
                                              <p:pRg st="0" end="0"/>
                                            </p:txEl>
                                          </p:spTgt>
                                        </p:tgtEl>
                                        <p:attrNameLst>
                                          <p:attrName>style.visibility</p:attrName>
                                        </p:attrNameLst>
                                      </p:cBhvr>
                                      <p:to>
                                        <p:strVal val="visible"/>
                                      </p:to>
                                    </p:set>
                                    <p:animEffect transition="in" filter="fade">
                                      <p:cBhvr>
                                        <p:cTn id="45" dur="500"/>
                                        <p:tgtEl>
                                          <p:spTgt spid="7">
                                            <p:txEl>
                                              <p:pRg st="0" end="0"/>
                                            </p:txEl>
                                          </p:spTgt>
                                        </p:tgtEl>
                                      </p:cBhvr>
                                    </p:animEffect>
                                  </p:childTnLst>
                                </p:cTn>
                              </p:par>
                              <p:par>
                                <p:cTn id="46" presetID="10" presetClass="entr" presetSubtype="0" fill="hold" nodeType="withEffect">
                                  <p:stCondLst>
                                    <p:cond delay="0"/>
                                  </p:stCondLst>
                                  <p:childTnLst>
                                    <p:set>
                                      <p:cBhvr>
                                        <p:cTn id="47" dur="1" fill="hold">
                                          <p:stCondLst>
                                            <p:cond delay="0"/>
                                          </p:stCondLst>
                                        </p:cTn>
                                        <p:tgtEl>
                                          <p:spTgt spid="7">
                                            <p:txEl>
                                              <p:pRg st="1" end="1"/>
                                            </p:txEl>
                                          </p:spTgt>
                                        </p:tgtEl>
                                        <p:attrNameLst>
                                          <p:attrName>style.visibility</p:attrName>
                                        </p:attrNameLst>
                                      </p:cBhvr>
                                      <p:to>
                                        <p:strVal val="visible"/>
                                      </p:to>
                                    </p:set>
                                    <p:animEffect transition="in" filter="fade">
                                      <p:cBhvr>
                                        <p:cTn id="48" dur="500"/>
                                        <p:tgtEl>
                                          <p:spTgt spid="7">
                                            <p:txEl>
                                              <p:pRg st="1" end="1"/>
                                            </p:txEl>
                                          </p:spTgt>
                                        </p:tgtEl>
                                      </p:cBhvr>
                                    </p:animEffect>
                                  </p:childTnLst>
                                </p:cTn>
                              </p:par>
                              <p:par>
                                <p:cTn id="49" presetID="10" presetClass="entr" presetSubtype="0" fill="hold" nodeType="withEffect">
                                  <p:stCondLst>
                                    <p:cond delay="0"/>
                                  </p:stCondLst>
                                  <p:childTnLst>
                                    <p:set>
                                      <p:cBhvr>
                                        <p:cTn id="50" dur="1" fill="hold">
                                          <p:stCondLst>
                                            <p:cond delay="0"/>
                                          </p:stCondLst>
                                        </p:cTn>
                                        <p:tgtEl>
                                          <p:spTgt spid="7">
                                            <p:txEl>
                                              <p:pRg st="2" end="2"/>
                                            </p:txEl>
                                          </p:spTgt>
                                        </p:tgtEl>
                                        <p:attrNameLst>
                                          <p:attrName>style.visibility</p:attrName>
                                        </p:attrNameLst>
                                      </p:cBhvr>
                                      <p:to>
                                        <p:strVal val="visible"/>
                                      </p:to>
                                    </p:set>
                                    <p:animEffect transition="in" filter="fade">
                                      <p:cBhvr>
                                        <p:cTn id="51" dur="500"/>
                                        <p:tgtEl>
                                          <p:spTgt spid="7">
                                            <p:txEl>
                                              <p:pRg st="2" end="2"/>
                                            </p:txEl>
                                          </p:spTgt>
                                        </p:tgtEl>
                                      </p:cBhvr>
                                    </p:animEffect>
                                  </p:childTnLst>
                                </p:cTn>
                              </p:par>
                              <p:par>
                                <p:cTn id="52" presetID="10" presetClass="entr" presetSubtype="0" fill="hold" nodeType="withEffect">
                                  <p:stCondLst>
                                    <p:cond delay="0"/>
                                  </p:stCondLst>
                                  <p:childTnLst>
                                    <p:set>
                                      <p:cBhvr>
                                        <p:cTn id="53" dur="1" fill="hold">
                                          <p:stCondLst>
                                            <p:cond delay="0"/>
                                          </p:stCondLst>
                                        </p:cTn>
                                        <p:tgtEl>
                                          <p:spTgt spid="7">
                                            <p:txEl>
                                              <p:pRg st="3" end="3"/>
                                            </p:txEl>
                                          </p:spTgt>
                                        </p:tgtEl>
                                        <p:attrNameLst>
                                          <p:attrName>style.visibility</p:attrName>
                                        </p:attrNameLst>
                                      </p:cBhvr>
                                      <p:to>
                                        <p:strVal val="visible"/>
                                      </p:to>
                                    </p:set>
                                    <p:animEffect transition="in" filter="fade">
                                      <p:cBhvr>
                                        <p:cTn id="54" dur="500"/>
                                        <p:tgtEl>
                                          <p:spTgt spid="7">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5F0748-04EC-D52E-956A-83D27B526321}"/>
              </a:ext>
            </a:extLst>
          </p:cNvPr>
          <p:cNvSpPr>
            <a:spLocks noGrp="1"/>
          </p:cNvSpPr>
          <p:nvPr>
            <p:ph type="title"/>
          </p:nvPr>
        </p:nvSpPr>
        <p:spPr>
          <a:xfrm>
            <a:off x="496614" y="156696"/>
            <a:ext cx="7962900" cy="1066800"/>
          </a:xfrm>
        </p:spPr>
        <p:txBody>
          <a:bodyPr/>
          <a:lstStyle/>
          <a:p>
            <a:r>
              <a:rPr lang="en-US" sz="2400" dirty="0"/>
              <a:t>A regulated product</a:t>
            </a:r>
          </a:p>
        </p:txBody>
      </p:sp>
      <p:sp>
        <p:nvSpPr>
          <p:cNvPr id="3" name="Text Placeholder 2">
            <a:extLst>
              <a:ext uri="{FF2B5EF4-FFF2-40B4-BE49-F238E27FC236}">
                <a16:creationId xmlns:a16="http://schemas.microsoft.com/office/drawing/2014/main" id="{331DE129-DFC2-EC60-0E1B-FBB3D0429B3F}"/>
              </a:ext>
            </a:extLst>
          </p:cNvPr>
          <p:cNvSpPr>
            <a:spLocks noGrp="1"/>
          </p:cNvSpPr>
          <p:nvPr>
            <p:ph type="body" idx="12"/>
          </p:nvPr>
        </p:nvSpPr>
        <p:spPr>
          <a:xfrm>
            <a:off x="496614" y="1461340"/>
            <a:ext cx="7514045" cy="4191000"/>
          </a:xfrm>
        </p:spPr>
        <p:txBody>
          <a:bodyPr/>
          <a:lstStyle/>
          <a:p>
            <a:endParaRPr lang="en-US" sz="2000" dirty="0"/>
          </a:p>
          <a:p>
            <a:r>
              <a:rPr lang="en-US" sz="2000" dirty="0"/>
              <a:t>Consumer product vs. medicinal </a:t>
            </a:r>
          </a:p>
          <a:p>
            <a:endParaRPr lang="en-US" sz="2000" dirty="0"/>
          </a:p>
          <a:p>
            <a:r>
              <a:rPr lang="en-US" sz="2000" dirty="0"/>
              <a:t>As of 2016 vaping devices are regulated by the government as part of the EU Tobacco Products directive </a:t>
            </a:r>
          </a:p>
          <a:p>
            <a:endParaRPr lang="en-US" sz="2000" dirty="0"/>
          </a:p>
        </p:txBody>
      </p:sp>
      <p:sp>
        <p:nvSpPr>
          <p:cNvPr id="4" name="Footer Placeholder 3">
            <a:extLst>
              <a:ext uri="{FF2B5EF4-FFF2-40B4-BE49-F238E27FC236}">
                <a16:creationId xmlns:a16="http://schemas.microsoft.com/office/drawing/2014/main" id="{344C939A-9793-A094-3B2E-6DA2AFED993A}"/>
              </a:ext>
            </a:extLst>
          </p:cNvPr>
          <p:cNvSpPr>
            <a:spLocks noGrp="1"/>
          </p:cNvSpPr>
          <p:nvPr>
            <p:ph type="ftr" sz="quarter" idx="3"/>
          </p:nvPr>
        </p:nvSpPr>
        <p:spPr>
          <a:xfrm>
            <a:off x="518007" y="6333440"/>
            <a:ext cx="4292373" cy="365125"/>
          </a:xfrm>
        </p:spPr>
        <p:txBody>
          <a:bodyPr anchor="ctr">
            <a:normAutofit/>
          </a:bodyPr>
          <a:lstStyle/>
          <a:p>
            <a:pPr>
              <a:spcAft>
                <a:spcPts val="600"/>
              </a:spcAft>
              <a:defRPr/>
            </a:pPr>
            <a:r>
              <a:rPr lang="en-US" i="1" dirty="0">
                <a:solidFill>
                  <a:schemeClr val="accent4">
                    <a:lumMod val="75000"/>
                    <a:lumOff val="25000"/>
                  </a:schemeClr>
                </a:solidFill>
                <a:latin typeface="Century Gothic" panose="020B0502020202020204" pitchFamily="34" charset="0"/>
              </a:rPr>
              <a:t>Inpatient Tobacco Dependence Treatment Training Programme</a:t>
            </a:r>
          </a:p>
        </p:txBody>
      </p:sp>
    </p:spTree>
    <p:extLst>
      <p:ext uri="{BB962C8B-B14F-4D97-AF65-F5344CB8AC3E}">
        <p14:creationId xmlns:p14="http://schemas.microsoft.com/office/powerpoint/2010/main" val="327924579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6F9E4D-AA57-B543-B025-2171B4483846}"/>
              </a:ext>
            </a:extLst>
          </p:cNvPr>
          <p:cNvSpPr>
            <a:spLocks noGrp="1"/>
          </p:cNvSpPr>
          <p:nvPr>
            <p:ph type="title"/>
          </p:nvPr>
        </p:nvSpPr>
        <p:spPr/>
        <p:txBody>
          <a:bodyPr/>
          <a:lstStyle/>
          <a:p>
            <a:r>
              <a:rPr lang="en-US" dirty="0"/>
              <a:t>Vaping devices: components, design and e-liquid</a:t>
            </a:r>
          </a:p>
        </p:txBody>
      </p:sp>
      <p:pic>
        <p:nvPicPr>
          <p:cNvPr id="10" name="Picture 9">
            <a:extLst>
              <a:ext uri="{FF2B5EF4-FFF2-40B4-BE49-F238E27FC236}">
                <a16:creationId xmlns:a16="http://schemas.microsoft.com/office/drawing/2014/main" id="{676CD0CD-30F3-9949-B11A-457F8F8FFB90}"/>
              </a:ext>
            </a:extLst>
          </p:cNvPr>
          <p:cNvPicPr>
            <a:picLocks noChangeAspect="1"/>
          </p:cNvPicPr>
          <p:nvPr/>
        </p:nvPicPr>
        <p:blipFill>
          <a:blip r:embed="rId3"/>
          <a:stretch>
            <a:fillRect/>
          </a:stretch>
        </p:blipFill>
        <p:spPr>
          <a:xfrm>
            <a:off x="1074225" y="2658605"/>
            <a:ext cx="241239" cy="2062596"/>
          </a:xfrm>
          <a:prstGeom prst="rect">
            <a:avLst/>
          </a:prstGeom>
        </p:spPr>
      </p:pic>
      <p:sp>
        <p:nvSpPr>
          <p:cNvPr id="15" name="TextBox 14">
            <a:extLst>
              <a:ext uri="{FF2B5EF4-FFF2-40B4-BE49-F238E27FC236}">
                <a16:creationId xmlns:a16="http://schemas.microsoft.com/office/drawing/2014/main" id="{6FB7BCF3-48AA-AE49-8AC2-49C2F39C3A11}"/>
              </a:ext>
            </a:extLst>
          </p:cNvPr>
          <p:cNvSpPr txBox="1"/>
          <p:nvPr/>
        </p:nvSpPr>
        <p:spPr bwMode="auto">
          <a:xfrm>
            <a:off x="625083" y="5104759"/>
            <a:ext cx="1315434" cy="603637"/>
          </a:xfrm>
          <a:prstGeom prst="rect">
            <a:avLst/>
          </a:prstGeom>
          <a:noFill/>
          <a:ln w="9525">
            <a:noFill/>
            <a:miter lim="800000"/>
            <a:headEnd/>
            <a:tailEnd/>
          </a:ln>
        </p:spPr>
        <p:txBody>
          <a:bodyPr vert="horz" wrap="square" lIns="0" tIns="0" rIns="0" bIns="0" numCol="1" rtlCol="0" anchor="t" anchorCtr="0" compatLnSpc="1">
            <a:prstTxWarp prst="textNoShape">
              <a:avLst/>
            </a:prstTxWarp>
            <a:noAutofit/>
          </a:bodyPr>
          <a:lstStyle/>
          <a:p>
            <a:pPr marL="0" marR="0" indent="0" algn="ctr" defTabSz="457200" rtl="0" eaLnBrk="1" fontAlgn="base" latinLnBrk="0" hangingPunct="1">
              <a:lnSpc>
                <a:spcPts val="1500"/>
              </a:lnSpc>
              <a:spcBef>
                <a:spcPts val="0"/>
              </a:spcBef>
              <a:spcAft>
                <a:spcPts val="0"/>
              </a:spcAft>
              <a:buClr>
                <a:srgbClr val="C10C21"/>
              </a:buClr>
              <a:buSzTx/>
              <a:buFont typeface="Lucida Grande" pitchFamily="-109" charset="0"/>
              <a:buNone/>
              <a:tabLst/>
            </a:pPr>
            <a:r>
              <a:rPr lang="en-US" sz="1000" b="1" dirty="0">
                <a:latin typeface="Arial" panose="020B0604020202020204" pitchFamily="34" charset="0"/>
                <a:cs typeface="Arial" panose="020B0604020202020204" pitchFamily="34" charset="0"/>
              </a:rPr>
              <a:t>‘Cig-a-like’</a:t>
            </a:r>
          </a:p>
          <a:p>
            <a:pPr marL="0" marR="0" indent="0" algn="ctr" defTabSz="457200" rtl="0" eaLnBrk="1" fontAlgn="base" latinLnBrk="0" hangingPunct="1">
              <a:lnSpc>
                <a:spcPts val="1500"/>
              </a:lnSpc>
              <a:spcBef>
                <a:spcPts val="0"/>
              </a:spcBef>
              <a:spcAft>
                <a:spcPts val="0"/>
              </a:spcAft>
              <a:buClr>
                <a:srgbClr val="C10C21"/>
              </a:buClr>
              <a:buSzTx/>
              <a:buFont typeface="Lucida Grande" pitchFamily="-109" charset="0"/>
              <a:buNone/>
              <a:tabLst/>
            </a:pPr>
            <a:r>
              <a:rPr kumimoji="0" lang="en-US" sz="1000" u="none" strike="noStrike" kern="1200" cap="none" spc="0" normalizeH="0" baseline="0" noProof="0" dirty="0">
                <a:ln>
                  <a:noFill/>
                </a:ln>
                <a:effectLst/>
                <a:uLnTx/>
                <a:uFillTx/>
                <a:latin typeface="Arial" panose="020B0604020202020204" pitchFamily="34" charset="0"/>
                <a:cs typeface="Arial" panose="020B0604020202020204" pitchFamily="34" charset="0"/>
              </a:rPr>
              <a:t>Cartridge</a:t>
            </a:r>
            <a:r>
              <a:rPr lang="en-US" sz="1000" dirty="0">
                <a:latin typeface="Arial" panose="020B0604020202020204" pitchFamily="34" charset="0"/>
                <a:cs typeface="Arial" panose="020B0604020202020204" pitchFamily="34" charset="0"/>
              </a:rPr>
              <a:t>, </a:t>
            </a:r>
            <a:r>
              <a:rPr kumimoji="0" lang="en-US" sz="1000" u="none" strike="noStrike" kern="1200" cap="none" spc="0" normalizeH="0" baseline="0" noProof="0" dirty="0">
                <a:ln>
                  <a:noFill/>
                </a:ln>
                <a:effectLst/>
                <a:uLnTx/>
                <a:uFillTx/>
                <a:latin typeface="Arial" panose="020B0604020202020204" pitchFamily="34" charset="0"/>
                <a:cs typeface="Arial" panose="020B0604020202020204" pitchFamily="34" charset="0"/>
              </a:rPr>
              <a:t>atomiser </a:t>
            </a:r>
          </a:p>
          <a:p>
            <a:pPr marL="0" marR="0" indent="0" algn="ctr" defTabSz="457200" rtl="0" eaLnBrk="1" fontAlgn="base" latinLnBrk="0" hangingPunct="1">
              <a:lnSpc>
                <a:spcPts val="1500"/>
              </a:lnSpc>
              <a:spcBef>
                <a:spcPts val="0"/>
              </a:spcBef>
              <a:spcAft>
                <a:spcPts val="0"/>
              </a:spcAft>
              <a:buClr>
                <a:srgbClr val="C10C21"/>
              </a:buClr>
              <a:buSzTx/>
              <a:buFont typeface="Lucida Grande" pitchFamily="-109" charset="0"/>
              <a:buNone/>
              <a:tabLst/>
            </a:pPr>
            <a:r>
              <a:rPr kumimoji="0" lang="en-US" sz="1000" u="none" strike="noStrike" kern="1200" cap="none" spc="0" normalizeH="0" baseline="0" noProof="0" dirty="0">
                <a:ln>
                  <a:noFill/>
                </a:ln>
                <a:effectLst/>
                <a:uLnTx/>
                <a:uFillTx/>
                <a:latin typeface="Arial" panose="020B0604020202020204" pitchFamily="34" charset="0"/>
                <a:cs typeface="Arial" panose="020B0604020202020204" pitchFamily="34" charset="0"/>
              </a:rPr>
              <a:t>and battery</a:t>
            </a:r>
          </a:p>
        </p:txBody>
      </p:sp>
      <p:sp>
        <p:nvSpPr>
          <p:cNvPr id="20" name="Rectangle 19">
            <a:extLst>
              <a:ext uri="{FF2B5EF4-FFF2-40B4-BE49-F238E27FC236}">
                <a16:creationId xmlns:a16="http://schemas.microsoft.com/office/drawing/2014/main" id="{0F9D3E08-9F0F-0141-9DF3-D7E38AED13CB}"/>
              </a:ext>
            </a:extLst>
          </p:cNvPr>
          <p:cNvSpPr/>
          <p:nvPr/>
        </p:nvSpPr>
        <p:spPr bwMode="auto">
          <a:xfrm>
            <a:off x="593184" y="1721152"/>
            <a:ext cx="1279989" cy="4148051"/>
          </a:xfrm>
          <a:prstGeom prst="rect">
            <a:avLst/>
          </a:prstGeom>
          <a:noFill/>
          <a:ln w="15875">
            <a:solidFill>
              <a:schemeClr val="accent1"/>
            </a:solidFill>
            <a:miter lim="800000"/>
            <a:headEnd/>
            <a:tailEnd/>
          </a:ln>
          <a:effectLst/>
        </p:spPr>
        <p:txBody>
          <a:bodyPr rot="0" vert="horz" wrap="square" lIns="360000" tIns="288000" rIns="360000" bIns="432000" rtlCol="0" anchor="ctr" anchorCtr="0" upright="1">
            <a:no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sp>
        <p:nvSpPr>
          <p:cNvPr id="24" name="Rectangle 23">
            <a:extLst>
              <a:ext uri="{FF2B5EF4-FFF2-40B4-BE49-F238E27FC236}">
                <a16:creationId xmlns:a16="http://schemas.microsoft.com/office/drawing/2014/main" id="{E7A2F0AB-BEE7-FB40-8715-B289E66AC14B}"/>
              </a:ext>
            </a:extLst>
          </p:cNvPr>
          <p:cNvSpPr/>
          <p:nvPr/>
        </p:nvSpPr>
        <p:spPr bwMode="auto">
          <a:xfrm>
            <a:off x="601529" y="1721152"/>
            <a:ext cx="1259208" cy="396241"/>
          </a:xfrm>
          <a:prstGeom prst="rect">
            <a:avLst/>
          </a:prstGeom>
          <a:solidFill>
            <a:schemeClr val="accent1"/>
          </a:solidFill>
          <a:ln w="15875">
            <a:solidFill>
              <a:schemeClr val="accent1"/>
            </a:solidFill>
            <a:miter lim="800000"/>
            <a:headEnd/>
            <a:tailEnd/>
          </a:ln>
          <a:effectLst/>
        </p:spPr>
        <p:txBody>
          <a:bodyPr rot="0" vert="horz" wrap="square" lIns="360000" tIns="288000" rIns="360000" bIns="432000" rtlCol="0" anchor="ctr" anchorCtr="0" upright="1">
            <a:no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sp>
        <p:nvSpPr>
          <p:cNvPr id="25" name="TextBox 24">
            <a:extLst>
              <a:ext uri="{FF2B5EF4-FFF2-40B4-BE49-F238E27FC236}">
                <a16:creationId xmlns:a16="http://schemas.microsoft.com/office/drawing/2014/main" id="{6A1BCB12-00D3-734A-BC4F-235C0ADDCAE2}"/>
              </a:ext>
            </a:extLst>
          </p:cNvPr>
          <p:cNvSpPr txBox="1"/>
          <p:nvPr/>
        </p:nvSpPr>
        <p:spPr bwMode="auto">
          <a:xfrm>
            <a:off x="601529" y="1828618"/>
            <a:ext cx="1269511" cy="233386"/>
          </a:xfrm>
          <a:prstGeom prst="rect">
            <a:avLst/>
          </a:prstGeom>
          <a:noFill/>
          <a:ln w="9525">
            <a:noFill/>
            <a:miter lim="800000"/>
            <a:headEnd/>
            <a:tailEnd/>
          </a:ln>
        </p:spPr>
        <p:txBody>
          <a:bodyPr vert="horz" wrap="square" lIns="0" tIns="0" rIns="0" bIns="0" numCol="1" rtlCol="0" anchor="t" anchorCtr="0" compatLnSpc="1">
            <a:prstTxWarp prst="textNoShape">
              <a:avLst/>
            </a:prstTxWarp>
            <a:noAutofit/>
          </a:bodyPr>
          <a:lstStyle/>
          <a:p>
            <a:pPr marL="0" marR="0" indent="0" algn="ctr" defTabSz="457200" rtl="0" eaLnBrk="1" fontAlgn="base" latinLnBrk="0" hangingPunct="1">
              <a:lnSpc>
                <a:spcPts val="1500"/>
              </a:lnSpc>
              <a:spcBef>
                <a:spcPts val="0"/>
              </a:spcBef>
              <a:spcAft>
                <a:spcPts val="0"/>
              </a:spcAft>
              <a:buClr>
                <a:srgbClr val="C10C21"/>
              </a:buClr>
              <a:buSzTx/>
              <a:buFont typeface="Lucida Grande" pitchFamily="-109" charset="0"/>
              <a:buNone/>
              <a:tabLst/>
            </a:pPr>
            <a:r>
              <a:rPr kumimoji="0" lang="en-US" sz="1200" b="1" u="none" strike="noStrike" kern="1200" cap="none" spc="0" normalizeH="0" noProof="0" dirty="0">
                <a:ln>
                  <a:noFill/>
                </a:ln>
                <a:solidFill>
                  <a:schemeClr val="bg1"/>
                </a:solidFill>
                <a:effectLst/>
                <a:uLnTx/>
                <a:uFillTx/>
                <a:latin typeface="Arial" panose="020B0604020202020204" pitchFamily="34" charset="0"/>
                <a:cs typeface="Arial" panose="020B0604020202020204" pitchFamily="34" charset="0"/>
              </a:rPr>
              <a:t>Cig-a-like</a:t>
            </a:r>
          </a:p>
        </p:txBody>
      </p:sp>
      <p:grpSp>
        <p:nvGrpSpPr>
          <p:cNvPr id="11" name="Group 10">
            <a:extLst>
              <a:ext uri="{FF2B5EF4-FFF2-40B4-BE49-F238E27FC236}">
                <a16:creationId xmlns:a16="http://schemas.microsoft.com/office/drawing/2014/main" id="{1DB516B5-CB6B-A041-B8C3-8CE1F3552C0E}"/>
              </a:ext>
            </a:extLst>
          </p:cNvPr>
          <p:cNvGrpSpPr/>
          <p:nvPr/>
        </p:nvGrpSpPr>
        <p:grpSpPr>
          <a:xfrm>
            <a:off x="2019878" y="1727942"/>
            <a:ext cx="2112075" cy="4148051"/>
            <a:chOff x="2133415" y="1708521"/>
            <a:chExt cx="2112075" cy="4148051"/>
          </a:xfrm>
        </p:grpSpPr>
        <p:pic>
          <p:nvPicPr>
            <p:cNvPr id="6" name="Picture 5">
              <a:extLst>
                <a:ext uri="{FF2B5EF4-FFF2-40B4-BE49-F238E27FC236}">
                  <a16:creationId xmlns:a16="http://schemas.microsoft.com/office/drawing/2014/main" id="{83761EEC-215F-754F-A1BA-3CF005859027}"/>
                </a:ext>
              </a:extLst>
            </p:cNvPr>
            <p:cNvPicPr>
              <a:picLocks noChangeAspect="1"/>
            </p:cNvPicPr>
            <p:nvPr/>
          </p:nvPicPr>
          <p:blipFill rotWithShape="1">
            <a:blip r:embed="rId4"/>
            <a:srcRect r="50757"/>
            <a:stretch/>
          </p:blipFill>
          <p:spPr>
            <a:xfrm>
              <a:off x="3196778" y="2325720"/>
              <a:ext cx="701244" cy="2630009"/>
            </a:xfrm>
            <a:prstGeom prst="rect">
              <a:avLst/>
            </a:prstGeom>
          </p:spPr>
        </p:pic>
        <p:pic>
          <p:nvPicPr>
            <p:cNvPr id="12" name="Picture 11">
              <a:extLst>
                <a:ext uri="{FF2B5EF4-FFF2-40B4-BE49-F238E27FC236}">
                  <a16:creationId xmlns:a16="http://schemas.microsoft.com/office/drawing/2014/main" id="{1F0C7C8E-FEAE-314B-A8EE-0427D5BCA129}"/>
                </a:ext>
              </a:extLst>
            </p:cNvPr>
            <p:cNvPicPr>
              <a:picLocks noChangeAspect="1"/>
            </p:cNvPicPr>
            <p:nvPr/>
          </p:nvPicPr>
          <p:blipFill>
            <a:blip r:embed="rId5"/>
            <a:stretch>
              <a:fillRect/>
            </a:stretch>
          </p:blipFill>
          <p:spPr>
            <a:xfrm>
              <a:off x="2548125" y="2200215"/>
              <a:ext cx="341404" cy="2760921"/>
            </a:xfrm>
            <a:prstGeom prst="rect">
              <a:avLst/>
            </a:prstGeom>
          </p:spPr>
        </p:pic>
        <p:sp>
          <p:nvSpPr>
            <p:cNvPr id="16" name="TextBox 15">
              <a:extLst>
                <a:ext uri="{FF2B5EF4-FFF2-40B4-BE49-F238E27FC236}">
                  <a16:creationId xmlns:a16="http://schemas.microsoft.com/office/drawing/2014/main" id="{7DB8A223-4494-2946-93B2-58B610AA102A}"/>
                </a:ext>
              </a:extLst>
            </p:cNvPr>
            <p:cNvSpPr txBox="1"/>
            <p:nvPr/>
          </p:nvSpPr>
          <p:spPr bwMode="auto">
            <a:xfrm>
              <a:off x="2133415" y="5092128"/>
              <a:ext cx="2112075" cy="603637"/>
            </a:xfrm>
            <a:prstGeom prst="rect">
              <a:avLst/>
            </a:prstGeom>
            <a:noFill/>
            <a:ln w="9525">
              <a:noFill/>
              <a:miter lim="800000"/>
              <a:headEnd/>
              <a:tailEnd/>
            </a:ln>
          </p:spPr>
          <p:txBody>
            <a:bodyPr vert="horz" wrap="square" lIns="0" tIns="0" rIns="0" bIns="0" numCol="1" rtlCol="0" anchor="t" anchorCtr="0" compatLnSpc="1">
              <a:prstTxWarp prst="textNoShape">
                <a:avLst/>
              </a:prstTxWarp>
              <a:noAutofit/>
            </a:bodyPr>
            <a:lstStyle/>
            <a:p>
              <a:pPr marL="0" marR="0" indent="0" algn="ctr" defTabSz="457200" rtl="0" eaLnBrk="1" fontAlgn="base" latinLnBrk="0" hangingPunct="1">
                <a:lnSpc>
                  <a:spcPts val="1500"/>
                </a:lnSpc>
                <a:spcBef>
                  <a:spcPts val="0"/>
                </a:spcBef>
                <a:spcAft>
                  <a:spcPts val="0"/>
                </a:spcAft>
                <a:buClr>
                  <a:srgbClr val="C10C21"/>
                </a:buClr>
                <a:buSzTx/>
                <a:buFont typeface="Lucida Grande" pitchFamily="-109" charset="0"/>
                <a:buNone/>
                <a:tabLst/>
              </a:pPr>
              <a:r>
                <a:rPr lang="en-US" sz="1000" b="1" dirty="0">
                  <a:latin typeface="Arial" panose="020B0604020202020204" pitchFamily="34" charset="0"/>
                  <a:cs typeface="Arial" panose="020B0604020202020204" pitchFamily="34" charset="0"/>
                </a:rPr>
                <a:t>‘Vape pens’</a:t>
              </a:r>
            </a:p>
            <a:p>
              <a:pPr marL="0" marR="0" indent="0" algn="ctr" defTabSz="457200" rtl="0" eaLnBrk="1" fontAlgn="base" latinLnBrk="0" hangingPunct="1">
                <a:lnSpc>
                  <a:spcPts val="1500"/>
                </a:lnSpc>
                <a:spcBef>
                  <a:spcPts val="0"/>
                </a:spcBef>
                <a:spcAft>
                  <a:spcPts val="0"/>
                </a:spcAft>
                <a:buClr>
                  <a:srgbClr val="C10C21"/>
                </a:buClr>
                <a:buSzTx/>
                <a:buFont typeface="Lucida Grande" pitchFamily="-109" charset="0"/>
                <a:buNone/>
                <a:tabLst/>
              </a:pPr>
              <a:r>
                <a:rPr kumimoji="0" lang="en-US" sz="1000" u="none" strike="noStrike" kern="1200" cap="none" spc="0" normalizeH="0" baseline="0" noProof="0" dirty="0">
                  <a:ln>
                    <a:noFill/>
                  </a:ln>
                  <a:effectLst/>
                  <a:uLnTx/>
                  <a:uFillTx/>
                  <a:latin typeface="Arial" panose="020B0604020202020204" pitchFamily="34" charset="0"/>
                  <a:cs typeface="Arial" panose="020B0604020202020204" pitchFamily="34" charset="0"/>
                </a:rPr>
                <a:t>Tank and battery</a:t>
              </a:r>
            </a:p>
            <a:p>
              <a:pPr marL="0" marR="0" indent="0" algn="ctr" defTabSz="457200" rtl="0" eaLnBrk="1" fontAlgn="base" latinLnBrk="0" hangingPunct="1">
                <a:lnSpc>
                  <a:spcPts val="1500"/>
                </a:lnSpc>
                <a:spcBef>
                  <a:spcPts val="0"/>
                </a:spcBef>
                <a:spcAft>
                  <a:spcPts val="0"/>
                </a:spcAft>
                <a:buClr>
                  <a:srgbClr val="C10C21"/>
                </a:buClr>
                <a:buSzTx/>
                <a:buFont typeface="Lucida Grande" pitchFamily="-109" charset="0"/>
                <a:buNone/>
                <a:tabLst/>
              </a:pPr>
              <a:r>
                <a:rPr lang="en-US" sz="1000" dirty="0">
                  <a:latin typeface="Arial" panose="020B0604020202020204" pitchFamily="34" charset="0"/>
                  <a:cs typeface="Arial" panose="020B0604020202020204" pitchFamily="34" charset="0"/>
                </a:rPr>
                <a:t>Refillable</a:t>
              </a:r>
              <a:endParaRPr kumimoji="0" lang="en-US" sz="1000" u="none" strike="noStrike" kern="1200" cap="none" spc="0" normalizeH="0" baseline="0" noProof="0" dirty="0">
                <a:ln>
                  <a:noFill/>
                </a:ln>
                <a:effectLst/>
                <a:uLnTx/>
                <a:uFillTx/>
                <a:latin typeface="Arial" panose="020B0604020202020204" pitchFamily="34" charset="0"/>
                <a:cs typeface="Arial" panose="020B0604020202020204" pitchFamily="34" charset="0"/>
              </a:endParaRPr>
            </a:p>
          </p:txBody>
        </p:sp>
        <p:sp>
          <p:nvSpPr>
            <p:cNvPr id="21" name="Rectangle 20">
              <a:extLst>
                <a:ext uri="{FF2B5EF4-FFF2-40B4-BE49-F238E27FC236}">
                  <a16:creationId xmlns:a16="http://schemas.microsoft.com/office/drawing/2014/main" id="{C938E6C5-5866-D441-97DF-424F9A4B4CAC}"/>
                </a:ext>
              </a:extLst>
            </p:cNvPr>
            <p:cNvSpPr/>
            <p:nvPr/>
          </p:nvSpPr>
          <p:spPr bwMode="auto">
            <a:xfrm>
              <a:off x="2168641" y="1708521"/>
              <a:ext cx="1960131" cy="4148051"/>
            </a:xfrm>
            <a:prstGeom prst="rect">
              <a:avLst/>
            </a:prstGeom>
            <a:noFill/>
            <a:ln w="15875">
              <a:solidFill>
                <a:schemeClr val="accent1"/>
              </a:solidFill>
              <a:miter lim="800000"/>
              <a:headEnd/>
              <a:tailEnd/>
            </a:ln>
            <a:effectLst/>
          </p:spPr>
          <p:txBody>
            <a:bodyPr rot="0" vert="horz" wrap="square" lIns="360000" tIns="288000" rIns="360000" bIns="432000" rtlCol="0" anchor="ctr" anchorCtr="0" upright="1">
              <a:no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sp>
          <p:nvSpPr>
            <p:cNvPr id="27" name="Rectangle 26">
              <a:extLst>
                <a:ext uri="{FF2B5EF4-FFF2-40B4-BE49-F238E27FC236}">
                  <a16:creationId xmlns:a16="http://schemas.microsoft.com/office/drawing/2014/main" id="{8BF93838-F23F-0746-B960-4C7E70F26559}"/>
                </a:ext>
              </a:extLst>
            </p:cNvPr>
            <p:cNvSpPr/>
            <p:nvPr/>
          </p:nvSpPr>
          <p:spPr bwMode="auto">
            <a:xfrm>
              <a:off x="2168641" y="1708521"/>
              <a:ext cx="1955071" cy="396241"/>
            </a:xfrm>
            <a:prstGeom prst="rect">
              <a:avLst/>
            </a:prstGeom>
            <a:solidFill>
              <a:schemeClr val="accent1"/>
            </a:solidFill>
            <a:ln w="15875">
              <a:solidFill>
                <a:schemeClr val="accent1"/>
              </a:solidFill>
              <a:miter lim="800000"/>
              <a:headEnd/>
              <a:tailEnd/>
            </a:ln>
            <a:effectLst/>
          </p:spPr>
          <p:txBody>
            <a:bodyPr rot="0" vert="horz" wrap="square" lIns="360000" tIns="288000" rIns="360000" bIns="432000" rtlCol="0" anchor="ctr" anchorCtr="0" upright="1">
              <a:no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sp>
          <p:nvSpPr>
            <p:cNvPr id="28" name="TextBox 27">
              <a:extLst>
                <a:ext uri="{FF2B5EF4-FFF2-40B4-BE49-F238E27FC236}">
                  <a16:creationId xmlns:a16="http://schemas.microsoft.com/office/drawing/2014/main" id="{BA2D67D6-4F30-6847-98AE-20556B5D5194}"/>
                </a:ext>
              </a:extLst>
            </p:cNvPr>
            <p:cNvSpPr txBox="1"/>
            <p:nvPr/>
          </p:nvSpPr>
          <p:spPr bwMode="auto">
            <a:xfrm>
              <a:off x="2168639" y="1791519"/>
              <a:ext cx="1972513" cy="313243"/>
            </a:xfrm>
            <a:prstGeom prst="rect">
              <a:avLst/>
            </a:prstGeom>
            <a:noFill/>
            <a:ln w="9525">
              <a:noFill/>
              <a:miter lim="800000"/>
              <a:headEnd/>
              <a:tailEnd/>
            </a:ln>
          </p:spPr>
          <p:txBody>
            <a:bodyPr vert="horz" wrap="square" lIns="0" tIns="0" rIns="0" bIns="0" numCol="1" rtlCol="0" anchor="t" anchorCtr="0" compatLnSpc="1">
              <a:prstTxWarp prst="textNoShape">
                <a:avLst/>
              </a:prstTxWarp>
              <a:noAutofit/>
            </a:bodyPr>
            <a:lstStyle/>
            <a:p>
              <a:pPr marL="0" marR="0" indent="0" algn="ctr" defTabSz="457200" rtl="0" eaLnBrk="1" fontAlgn="base" latinLnBrk="0" hangingPunct="1">
                <a:lnSpc>
                  <a:spcPts val="1500"/>
                </a:lnSpc>
                <a:spcBef>
                  <a:spcPts val="0"/>
                </a:spcBef>
                <a:spcAft>
                  <a:spcPts val="0"/>
                </a:spcAft>
                <a:buClr>
                  <a:srgbClr val="C10C21"/>
                </a:buClr>
                <a:buSzTx/>
                <a:buFont typeface="Lucida Grande" pitchFamily="-109" charset="0"/>
                <a:buNone/>
                <a:tabLst/>
              </a:pPr>
              <a:r>
                <a:rPr lang="en-US" sz="1200" b="1" dirty="0">
                  <a:solidFill>
                    <a:schemeClr val="bg1"/>
                  </a:solidFill>
                  <a:latin typeface="Arial" panose="020B0604020202020204" pitchFamily="34" charset="0"/>
                  <a:cs typeface="Arial" panose="020B0604020202020204" pitchFamily="34" charset="0"/>
                </a:rPr>
                <a:t>Tanks</a:t>
              </a:r>
              <a:endParaRPr kumimoji="0" lang="en-US" sz="1200" b="1" u="none" strike="noStrike" kern="1200" cap="none" spc="0" normalizeH="0" noProof="0" dirty="0">
                <a:ln>
                  <a:noFill/>
                </a:ln>
                <a:solidFill>
                  <a:schemeClr val="bg1"/>
                </a:solidFill>
                <a:effectLst/>
                <a:uLnTx/>
                <a:uFillTx/>
                <a:latin typeface="Arial" panose="020B0604020202020204" pitchFamily="34" charset="0"/>
                <a:cs typeface="Arial" panose="020B0604020202020204" pitchFamily="34" charset="0"/>
              </a:endParaRPr>
            </a:p>
          </p:txBody>
        </p:sp>
      </p:grpSp>
      <p:grpSp>
        <p:nvGrpSpPr>
          <p:cNvPr id="17" name="Group 16">
            <a:extLst>
              <a:ext uri="{FF2B5EF4-FFF2-40B4-BE49-F238E27FC236}">
                <a16:creationId xmlns:a16="http://schemas.microsoft.com/office/drawing/2014/main" id="{D8583ADE-4398-C17F-F7A1-41BABB8693AC}"/>
              </a:ext>
            </a:extLst>
          </p:cNvPr>
          <p:cNvGrpSpPr/>
          <p:nvPr/>
        </p:nvGrpSpPr>
        <p:grpSpPr>
          <a:xfrm>
            <a:off x="5792786" y="1721152"/>
            <a:ext cx="1315434" cy="4148051"/>
            <a:chOff x="5580919" y="1708521"/>
            <a:chExt cx="1315434" cy="4148051"/>
          </a:xfrm>
        </p:grpSpPr>
        <p:pic>
          <p:nvPicPr>
            <p:cNvPr id="8" name="Picture 7">
              <a:extLst>
                <a:ext uri="{FF2B5EF4-FFF2-40B4-BE49-F238E27FC236}">
                  <a16:creationId xmlns:a16="http://schemas.microsoft.com/office/drawing/2014/main" id="{CD73D557-74C6-634D-A724-DE4B21365174}"/>
                </a:ext>
              </a:extLst>
            </p:cNvPr>
            <p:cNvPicPr>
              <a:picLocks noChangeAspect="1"/>
            </p:cNvPicPr>
            <p:nvPr/>
          </p:nvPicPr>
          <p:blipFill>
            <a:blip r:embed="rId6"/>
            <a:stretch>
              <a:fillRect/>
            </a:stretch>
          </p:blipFill>
          <p:spPr>
            <a:xfrm>
              <a:off x="5959654" y="2522031"/>
              <a:ext cx="609550" cy="2183464"/>
            </a:xfrm>
            <a:prstGeom prst="rect">
              <a:avLst/>
            </a:prstGeom>
          </p:spPr>
        </p:pic>
        <p:sp>
          <p:nvSpPr>
            <p:cNvPr id="18" name="TextBox 17">
              <a:extLst>
                <a:ext uri="{FF2B5EF4-FFF2-40B4-BE49-F238E27FC236}">
                  <a16:creationId xmlns:a16="http://schemas.microsoft.com/office/drawing/2014/main" id="{B2973966-2DDF-5C4D-9C21-9E6DABB14DB3}"/>
                </a:ext>
              </a:extLst>
            </p:cNvPr>
            <p:cNvSpPr txBox="1"/>
            <p:nvPr/>
          </p:nvSpPr>
          <p:spPr bwMode="auto">
            <a:xfrm>
              <a:off x="5580919" y="5187157"/>
              <a:ext cx="1315434" cy="493278"/>
            </a:xfrm>
            <a:prstGeom prst="rect">
              <a:avLst/>
            </a:prstGeom>
            <a:noFill/>
            <a:ln w="9525">
              <a:noFill/>
              <a:miter lim="800000"/>
              <a:headEnd/>
              <a:tailEnd/>
            </a:ln>
          </p:spPr>
          <p:txBody>
            <a:bodyPr vert="horz" wrap="square" lIns="0" tIns="0" rIns="0" bIns="0" numCol="1" rtlCol="0" anchor="t" anchorCtr="0" compatLnSpc="1">
              <a:prstTxWarp prst="textNoShape">
                <a:avLst/>
              </a:prstTxWarp>
              <a:noAutofit/>
            </a:bodyPr>
            <a:lstStyle/>
            <a:p>
              <a:pPr marL="0" marR="0" indent="0" algn="ctr" defTabSz="457200" rtl="0" eaLnBrk="1" fontAlgn="base" latinLnBrk="0" hangingPunct="1">
                <a:lnSpc>
                  <a:spcPts val="1500"/>
                </a:lnSpc>
                <a:spcBef>
                  <a:spcPts val="0"/>
                </a:spcBef>
                <a:spcAft>
                  <a:spcPts val="0"/>
                </a:spcAft>
                <a:buClr>
                  <a:srgbClr val="C10C21"/>
                </a:buClr>
                <a:buSzTx/>
                <a:buFont typeface="Lucida Grande" pitchFamily="-109" charset="0"/>
                <a:buNone/>
                <a:tabLst/>
              </a:pPr>
              <a:r>
                <a:rPr kumimoji="0" lang="en-US" sz="1000" b="1" u="none" strike="noStrike" kern="1200" cap="none" spc="0" normalizeH="0" noProof="0" dirty="0">
                  <a:ln>
                    <a:noFill/>
                  </a:ln>
                  <a:effectLst/>
                  <a:uLnTx/>
                  <a:uFillTx/>
                  <a:latin typeface="Arial" panose="020B0604020202020204" pitchFamily="34" charset="0"/>
                  <a:cs typeface="Arial" panose="020B0604020202020204" pitchFamily="34" charset="0"/>
                </a:rPr>
                <a:t>Pod vaping</a:t>
              </a:r>
            </a:p>
            <a:p>
              <a:pPr marL="0" marR="0" indent="0" algn="ctr" defTabSz="457200" rtl="0" eaLnBrk="1" fontAlgn="base" latinLnBrk="0" hangingPunct="1">
                <a:lnSpc>
                  <a:spcPts val="1500"/>
                </a:lnSpc>
                <a:spcBef>
                  <a:spcPts val="0"/>
                </a:spcBef>
                <a:spcAft>
                  <a:spcPts val="0"/>
                </a:spcAft>
                <a:buClr>
                  <a:srgbClr val="C10C21"/>
                </a:buClr>
                <a:buSzTx/>
                <a:buFont typeface="Lucida Grande" pitchFamily="-109" charset="0"/>
                <a:buNone/>
                <a:tabLst/>
              </a:pPr>
              <a:r>
                <a:rPr kumimoji="0" lang="en-US" sz="1000" b="1" u="none" strike="noStrike" kern="1200" cap="none" spc="0" normalizeH="0" noProof="0" dirty="0">
                  <a:ln>
                    <a:noFill/>
                  </a:ln>
                  <a:effectLst/>
                  <a:uLnTx/>
                  <a:uFillTx/>
                  <a:latin typeface="Arial" panose="020B0604020202020204" pitchFamily="34" charset="0"/>
                  <a:cs typeface="Arial" panose="020B0604020202020204" pitchFamily="34" charset="0"/>
                </a:rPr>
                <a:t>system</a:t>
              </a:r>
              <a:endParaRPr kumimoji="0" lang="en-US" sz="1000" u="none" strike="noStrike" kern="1200" cap="none" spc="0" normalizeH="0" baseline="0" noProof="0" dirty="0">
                <a:ln>
                  <a:noFill/>
                </a:ln>
                <a:effectLst/>
                <a:uLnTx/>
                <a:uFillTx/>
                <a:latin typeface="Arial" panose="020B0604020202020204" pitchFamily="34" charset="0"/>
                <a:cs typeface="Arial" panose="020B0604020202020204" pitchFamily="34" charset="0"/>
              </a:endParaRPr>
            </a:p>
          </p:txBody>
        </p:sp>
        <p:sp>
          <p:nvSpPr>
            <p:cNvPr id="23" name="Rectangle 22">
              <a:extLst>
                <a:ext uri="{FF2B5EF4-FFF2-40B4-BE49-F238E27FC236}">
                  <a16:creationId xmlns:a16="http://schemas.microsoft.com/office/drawing/2014/main" id="{9192E870-9678-C844-F279-419FCE517715}"/>
                </a:ext>
              </a:extLst>
            </p:cNvPr>
            <p:cNvSpPr/>
            <p:nvPr/>
          </p:nvSpPr>
          <p:spPr bwMode="auto">
            <a:xfrm>
              <a:off x="5643737" y="1809268"/>
              <a:ext cx="1199172" cy="4047304"/>
            </a:xfrm>
            <a:prstGeom prst="rect">
              <a:avLst/>
            </a:prstGeom>
            <a:noFill/>
            <a:ln w="15875">
              <a:solidFill>
                <a:schemeClr val="accent1"/>
              </a:solidFill>
              <a:miter lim="800000"/>
              <a:headEnd/>
              <a:tailEnd/>
            </a:ln>
            <a:effectLst/>
          </p:spPr>
          <p:txBody>
            <a:bodyPr rot="0" vert="horz" wrap="square" lIns="360000" tIns="288000" rIns="360000" bIns="432000" rtlCol="0" anchor="ctr" anchorCtr="0" upright="1">
              <a:no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sp>
          <p:nvSpPr>
            <p:cNvPr id="31" name="Rectangle 30">
              <a:extLst>
                <a:ext uri="{FF2B5EF4-FFF2-40B4-BE49-F238E27FC236}">
                  <a16:creationId xmlns:a16="http://schemas.microsoft.com/office/drawing/2014/main" id="{7261BAC6-9FC8-5D05-6970-C297FAE4CE26}"/>
                </a:ext>
              </a:extLst>
            </p:cNvPr>
            <p:cNvSpPr/>
            <p:nvPr/>
          </p:nvSpPr>
          <p:spPr bwMode="auto">
            <a:xfrm>
              <a:off x="5643738" y="1708521"/>
              <a:ext cx="1199172" cy="395023"/>
            </a:xfrm>
            <a:prstGeom prst="rect">
              <a:avLst/>
            </a:prstGeom>
            <a:solidFill>
              <a:schemeClr val="accent1"/>
            </a:solidFill>
            <a:ln w="15875">
              <a:solidFill>
                <a:schemeClr val="accent1"/>
              </a:solidFill>
              <a:miter lim="800000"/>
              <a:headEnd/>
              <a:tailEnd/>
            </a:ln>
            <a:effectLst/>
          </p:spPr>
          <p:txBody>
            <a:bodyPr rot="0" vert="horz" wrap="square" lIns="360000" tIns="288000" rIns="360000" bIns="432000" rtlCol="0" anchor="ctr" anchorCtr="0" upright="1">
              <a:no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sp>
          <p:nvSpPr>
            <p:cNvPr id="32" name="TextBox 31">
              <a:extLst>
                <a:ext uri="{FF2B5EF4-FFF2-40B4-BE49-F238E27FC236}">
                  <a16:creationId xmlns:a16="http://schemas.microsoft.com/office/drawing/2014/main" id="{04CC1348-1E19-0F05-B826-B7FAEE444CF2}"/>
                </a:ext>
              </a:extLst>
            </p:cNvPr>
            <p:cNvSpPr txBox="1"/>
            <p:nvPr/>
          </p:nvSpPr>
          <p:spPr bwMode="auto">
            <a:xfrm>
              <a:off x="5647250" y="1827197"/>
              <a:ext cx="1229058" cy="177968"/>
            </a:xfrm>
            <a:prstGeom prst="rect">
              <a:avLst/>
            </a:prstGeom>
            <a:noFill/>
            <a:ln w="9525">
              <a:noFill/>
              <a:miter lim="800000"/>
              <a:headEnd/>
              <a:tailEnd/>
            </a:ln>
          </p:spPr>
          <p:txBody>
            <a:bodyPr vert="horz" wrap="square" lIns="0" tIns="0" rIns="0" bIns="0" numCol="1" rtlCol="0" anchor="t" anchorCtr="0" compatLnSpc="1">
              <a:prstTxWarp prst="textNoShape">
                <a:avLst/>
              </a:prstTxWarp>
              <a:noAutofit/>
            </a:bodyPr>
            <a:lstStyle/>
            <a:p>
              <a:pPr marL="0" marR="0" indent="0" algn="ctr" defTabSz="457200" rtl="0" eaLnBrk="1" fontAlgn="base" latinLnBrk="0" hangingPunct="1">
                <a:lnSpc>
                  <a:spcPts val="1500"/>
                </a:lnSpc>
                <a:spcBef>
                  <a:spcPts val="0"/>
                </a:spcBef>
                <a:spcAft>
                  <a:spcPts val="0"/>
                </a:spcAft>
                <a:buClr>
                  <a:srgbClr val="C10C21"/>
                </a:buClr>
                <a:buSzTx/>
                <a:buFont typeface="Lucida Grande" pitchFamily="-109" charset="0"/>
                <a:buNone/>
                <a:tabLst/>
              </a:pPr>
              <a:r>
                <a:rPr kumimoji="0" lang="en-US" sz="1200" b="1" u="none" strike="noStrike" kern="1200" cap="none" spc="0" normalizeH="0" noProof="0" dirty="0">
                  <a:ln>
                    <a:noFill/>
                  </a:ln>
                  <a:solidFill>
                    <a:schemeClr val="bg1"/>
                  </a:solidFill>
                  <a:effectLst/>
                  <a:uLnTx/>
                  <a:uFillTx/>
                  <a:latin typeface="Arial" panose="020B0604020202020204" pitchFamily="34" charset="0"/>
                  <a:cs typeface="Arial" panose="020B0604020202020204" pitchFamily="34" charset="0"/>
                </a:rPr>
                <a:t>Pods</a:t>
              </a:r>
            </a:p>
          </p:txBody>
        </p:sp>
      </p:grpSp>
      <p:grpSp>
        <p:nvGrpSpPr>
          <p:cNvPr id="14" name="Group 13">
            <a:extLst>
              <a:ext uri="{FF2B5EF4-FFF2-40B4-BE49-F238E27FC236}">
                <a16:creationId xmlns:a16="http://schemas.microsoft.com/office/drawing/2014/main" id="{FCE949A3-3B48-5AC0-4A25-BF006A79B66C}"/>
              </a:ext>
            </a:extLst>
          </p:cNvPr>
          <p:cNvGrpSpPr/>
          <p:nvPr/>
        </p:nvGrpSpPr>
        <p:grpSpPr>
          <a:xfrm>
            <a:off x="7254797" y="1706347"/>
            <a:ext cx="1270854" cy="4148051"/>
            <a:chOff x="6857514" y="1708521"/>
            <a:chExt cx="1270854" cy="4148051"/>
          </a:xfrm>
        </p:grpSpPr>
        <p:sp>
          <p:nvSpPr>
            <p:cNvPr id="30" name="TextBox 29">
              <a:extLst>
                <a:ext uri="{FF2B5EF4-FFF2-40B4-BE49-F238E27FC236}">
                  <a16:creationId xmlns:a16="http://schemas.microsoft.com/office/drawing/2014/main" id="{7390860D-EA60-7B4B-8139-2C8D54B2E015}"/>
                </a:ext>
              </a:extLst>
            </p:cNvPr>
            <p:cNvSpPr txBox="1"/>
            <p:nvPr/>
          </p:nvSpPr>
          <p:spPr bwMode="auto">
            <a:xfrm>
              <a:off x="7089577" y="1839599"/>
              <a:ext cx="1026353" cy="210991"/>
            </a:xfrm>
            <a:prstGeom prst="rect">
              <a:avLst/>
            </a:prstGeom>
            <a:noFill/>
            <a:ln w="9525">
              <a:noFill/>
              <a:miter lim="800000"/>
              <a:headEnd/>
              <a:tailEnd/>
            </a:ln>
          </p:spPr>
          <p:txBody>
            <a:bodyPr vert="horz" wrap="square" lIns="0" tIns="0" rIns="0" bIns="0" numCol="1" rtlCol="0" anchor="t" anchorCtr="0" compatLnSpc="1">
              <a:prstTxWarp prst="textNoShape">
                <a:avLst/>
              </a:prstTxWarp>
              <a:noAutofit/>
            </a:bodyPr>
            <a:lstStyle/>
            <a:p>
              <a:pPr marL="0" marR="0" indent="0" algn="ctr" defTabSz="457200" rtl="0" eaLnBrk="1" fontAlgn="base" latinLnBrk="0" hangingPunct="1">
                <a:lnSpc>
                  <a:spcPts val="1500"/>
                </a:lnSpc>
                <a:spcBef>
                  <a:spcPts val="0"/>
                </a:spcBef>
                <a:spcAft>
                  <a:spcPts val="0"/>
                </a:spcAft>
                <a:buClr>
                  <a:srgbClr val="C10C21"/>
                </a:buClr>
                <a:buSzTx/>
                <a:buFont typeface="Lucida Grande" pitchFamily="-109" charset="0"/>
                <a:buNone/>
                <a:tabLst/>
              </a:pPr>
              <a:r>
                <a:rPr kumimoji="0" lang="en-US" sz="1200" b="1" u="none" strike="noStrike" kern="1200" cap="none" spc="0" normalizeH="0" noProof="0" dirty="0">
                  <a:ln>
                    <a:noFill/>
                  </a:ln>
                  <a:solidFill>
                    <a:schemeClr val="bg1"/>
                  </a:solidFill>
                  <a:effectLst/>
                  <a:uLnTx/>
                  <a:uFillTx/>
                  <a:latin typeface="Arial" panose="020B0604020202020204" pitchFamily="34" charset="0"/>
                  <a:cs typeface="Arial" panose="020B0604020202020204" pitchFamily="34" charset="0"/>
                </a:rPr>
                <a:t>Mods</a:t>
              </a:r>
            </a:p>
          </p:txBody>
        </p:sp>
        <p:sp>
          <p:nvSpPr>
            <p:cNvPr id="37" name="TextBox 36">
              <a:extLst>
                <a:ext uri="{FF2B5EF4-FFF2-40B4-BE49-F238E27FC236}">
                  <a16:creationId xmlns:a16="http://schemas.microsoft.com/office/drawing/2014/main" id="{6D564DA1-0A35-169D-FD08-91FF2F29D895}"/>
                </a:ext>
              </a:extLst>
            </p:cNvPr>
            <p:cNvSpPr txBox="1"/>
            <p:nvPr/>
          </p:nvSpPr>
          <p:spPr bwMode="auto">
            <a:xfrm>
              <a:off x="6890914" y="5226518"/>
              <a:ext cx="1237454" cy="493278"/>
            </a:xfrm>
            <a:prstGeom prst="rect">
              <a:avLst/>
            </a:prstGeom>
            <a:noFill/>
            <a:ln w="9525">
              <a:noFill/>
              <a:miter lim="800000"/>
              <a:headEnd/>
              <a:tailEnd/>
            </a:ln>
          </p:spPr>
          <p:txBody>
            <a:bodyPr vert="horz" wrap="square" lIns="0" tIns="0" rIns="0" bIns="0" numCol="1" rtlCol="0" anchor="t" anchorCtr="0" compatLnSpc="1">
              <a:prstTxWarp prst="textNoShape">
                <a:avLst/>
              </a:prstTxWarp>
              <a:noAutofit/>
            </a:bodyPr>
            <a:lstStyle/>
            <a:p>
              <a:pPr marL="0" marR="0" indent="0" algn="ctr" defTabSz="457200" rtl="0" eaLnBrk="1" fontAlgn="base" latinLnBrk="0" hangingPunct="1">
                <a:lnSpc>
                  <a:spcPts val="1500"/>
                </a:lnSpc>
                <a:spcBef>
                  <a:spcPts val="0"/>
                </a:spcBef>
                <a:spcAft>
                  <a:spcPts val="0"/>
                </a:spcAft>
                <a:buClr>
                  <a:srgbClr val="C10C21"/>
                </a:buClr>
                <a:buSzTx/>
                <a:buFont typeface="Lucida Grande" pitchFamily="-109" charset="0"/>
                <a:buNone/>
                <a:tabLst/>
              </a:pPr>
              <a:r>
                <a:rPr kumimoji="0" lang="en-US" sz="1000" b="1" u="none" strike="noStrike" kern="1200" cap="none" spc="0" normalizeH="0" noProof="0" dirty="0">
                  <a:ln>
                    <a:noFill/>
                  </a:ln>
                  <a:effectLst/>
                  <a:uLnTx/>
                  <a:uFillTx/>
                  <a:latin typeface="Arial" panose="020B0604020202020204" pitchFamily="34" charset="0"/>
                  <a:cs typeface="Arial" panose="020B0604020202020204" pitchFamily="34" charset="0"/>
                </a:rPr>
                <a:t>Single-use</a:t>
              </a:r>
            </a:p>
            <a:p>
              <a:pPr marL="0" marR="0" indent="0" algn="ctr" defTabSz="457200" rtl="0" eaLnBrk="1" fontAlgn="base" latinLnBrk="0" hangingPunct="1">
                <a:lnSpc>
                  <a:spcPts val="1500"/>
                </a:lnSpc>
                <a:spcBef>
                  <a:spcPts val="0"/>
                </a:spcBef>
                <a:spcAft>
                  <a:spcPts val="0"/>
                </a:spcAft>
                <a:buClr>
                  <a:srgbClr val="C10C21"/>
                </a:buClr>
                <a:buSzTx/>
                <a:buFont typeface="Lucida Grande" pitchFamily="-109" charset="0"/>
                <a:buNone/>
                <a:tabLst/>
              </a:pPr>
              <a:r>
                <a:rPr lang="en-US" sz="1000" b="1" dirty="0">
                  <a:latin typeface="Arial" panose="020B0604020202020204" pitchFamily="34" charset="0"/>
                  <a:cs typeface="Arial" panose="020B0604020202020204" pitchFamily="34" charset="0"/>
                </a:rPr>
                <a:t>vapes</a:t>
              </a:r>
              <a:endParaRPr kumimoji="0" lang="en-US" sz="1000" b="1" u="none" strike="noStrike" kern="1200" cap="none" spc="0" normalizeH="0" noProof="0" dirty="0">
                <a:ln>
                  <a:noFill/>
                </a:ln>
                <a:effectLst/>
                <a:uLnTx/>
                <a:uFillTx/>
                <a:latin typeface="Arial" panose="020B0604020202020204" pitchFamily="34" charset="0"/>
                <a:cs typeface="Arial" panose="020B0604020202020204" pitchFamily="34" charset="0"/>
              </a:endParaRPr>
            </a:p>
          </p:txBody>
        </p:sp>
        <p:sp>
          <p:nvSpPr>
            <p:cNvPr id="38" name="Rectangle 37">
              <a:extLst>
                <a:ext uri="{FF2B5EF4-FFF2-40B4-BE49-F238E27FC236}">
                  <a16:creationId xmlns:a16="http://schemas.microsoft.com/office/drawing/2014/main" id="{F6E6AE39-1F31-55F9-3832-171EF896A251}"/>
                </a:ext>
              </a:extLst>
            </p:cNvPr>
            <p:cNvSpPr/>
            <p:nvPr/>
          </p:nvSpPr>
          <p:spPr bwMode="auto">
            <a:xfrm>
              <a:off x="6857515" y="1797786"/>
              <a:ext cx="1270853" cy="4058786"/>
            </a:xfrm>
            <a:prstGeom prst="rect">
              <a:avLst/>
            </a:prstGeom>
            <a:noFill/>
            <a:ln w="15875">
              <a:solidFill>
                <a:schemeClr val="accent1"/>
              </a:solidFill>
              <a:miter lim="800000"/>
              <a:headEnd/>
              <a:tailEnd/>
            </a:ln>
            <a:effectLst/>
          </p:spPr>
          <p:txBody>
            <a:bodyPr rot="0" vert="horz" wrap="square" lIns="360000" tIns="288000" rIns="360000" bIns="432000" rtlCol="0" anchor="ctr" anchorCtr="0" upright="1">
              <a:no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sp>
          <p:nvSpPr>
            <p:cNvPr id="39" name="Rectangle 38">
              <a:extLst>
                <a:ext uri="{FF2B5EF4-FFF2-40B4-BE49-F238E27FC236}">
                  <a16:creationId xmlns:a16="http://schemas.microsoft.com/office/drawing/2014/main" id="{5C45BF3E-54C2-A044-67DD-60C69682CE29}"/>
                </a:ext>
              </a:extLst>
            </p:cNvPr>
            <p:cNvSpPr/>
            <p:nvPr/>
          </p:nvSpPr>
          <p:spPr bwMode="auto">
            <a:xfrm>
              <a:off x="6857514" y="1708521"/>
              <a:ext cx="1270853" cy="396241"/>
            </a:xfrm>
            <a:prstGeom prst="rect">
              <a:avLst/>
            </a:prstGeom>
            <a:solidFill>
              <a:schemeClr val="accent1"/>
            </a:solidFill>
            <a:ln w="15875">
              <a:solidFill>
                <a:schemeClr val="accent1"/>
              </a:solidFill>
              <a:miter lim="800000"/>
              <a:headEnd/>
              <a:tailEnd/>
            </a:ln>
            <a:effectLst/>
          </p:spPr>
          <p:txBody>
            <a:bodyPr rot="0" vert="horz" wrap="square" lIns="360000" tIns="288000" rIns="360000" bIns="432000" rtlCol="0" anchor="ctr" anchorCtr="0" upright="1">
              <a:no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sp>
          <p:nvSpPr>
            <p:cNvPr id="40" name="TextBox 39">
              <a:extLst>
                <a:ext uri="{FF2B5EF4-FFF2-40B4-BE49-F238E27FC236}">
                  <a16:creationId xmlns:a16="http://schemas.microsoft.com/office/drawing/2014/main" id="{5059634A-11F6-6E4A-1A6B-7525167A5E91}"/>
                </a:ext>
              </a:extLst>
            </p:cNvPr>
            <p:cNvSpPr txBox="1"/>
            <p:nvPr/>
          </p:nvSpPr>
          <p:spPr bwMode="auto">
            <a:xfrm>
              <a:off x="6890914" y="1828415"/>
              <a:ext cx="1237454" cy="233358"/>
            </a:xfrm>
            <a:prstGeom prst="rect">
              <a:avLst/>
            </a:prstGeom>
            <a:noFill/>
            <a:ln w="9525">
              <a:noFill/>
              <a:miter lim="800000"/>
              <a:headEnd/>
              <a:tailEnd/>
            </a:ln>
          </p:spPr>
          <p:txBody>
            <a:bodyPr vert="horz" wrap="square" lIns="0" tIns="0" rIns="0" bIns="0" numCol="1" rtlCol="0" anchor="t" anchorCtr="0" compatLnSpc="1">
              <a:prstTxWarp prst="textNoShape">
                <a:avLst/>
              </a:prstTxWarp>
              <a:noAutofit/>
            </a:bodyPr>
            <a:lstStyle/>
            <a:p>
              <a:pPr algn="ctr">
                <a:lnSpc>
                  <a:spcPts val="1500"/>
                </a:lnSpc>
                <a:spcBef>
                  <a:spcPts val="0"/>
                </a:spcBef>
                <a:spcAft>
                  <a:spcPts val="0"/>
                </a:spcAft>
              </a:pPr>
              <a:r>
                <a:rPr lang="en-US" sz="1200" b="1" dirty="0">
                  <a:solidFill>
                    <a:schemeClr val="bg1"/>
                  </a:solidFill>
                  <a:latin typeface="Arial"/>
                  <a:cs typeface="Arial"/>
                </a:rPr>
                <a:t>Single-use</a:t>
              </a:r>
              <a:endParaRPr lang="en-US" dirty="0"/>
            </a:p>
          </p:txBody>
        </p:sp>
        <p:pic>
          <p:nvPicPr>
            <p:cNvPr id="9" name="Picture 8" descr="Table&#10;&#10;Description automatically generated with low confidence">
              <a:extLst>
                <a:ext uri="{FF2B5EF4-FFF2-40B4-BE49-F238E27FC236}">
                  <a16:creationId xmlns:a16="http://schemas.microsoft.com/office/drawing/2014/main" id="{4ABE1D3C-A6DA-507F-538B-560259118A72}"/>
                </a:ext>
              </a:extLst>
            </p:cNvPr>
            <p:cNvPicPr>
              <a:picLocks noChangeAspect="1"/>
            </p:cNvPicPr>
            <p:nvPr/>
          </p:nvPicPr>
          <p:blipFill>
            <a:blip r:embed="rId7"/>
            <a:stretch>
              <a:fillRect/>
            </a:stretch>
          </p:blipFill>
          <p:spPr>
            <a:xfrm>
              <a:off x="7089577" y="2286302"/>
              <a:ext cx="924249" cy="2649514"/>
            </a:xfrm>
            <a:prstGeom prst="rect">
              <a:avLst/>
            </a:prstGeom>
          </p:spPr>
        </p:pic>
      </p:grpSp>
      <p:grpSp>
        <p:nvGrpSpPr>
          <p:cNvPr id="13" name="Group 12">
            <a:extLst>
              <a:ext uri="{FF2B5EF4-FFF2-40B4-BE49-F238E27FC236}">
                <a16:creationId xmlns:a16="http://schemas.microsoft.com/office/drawing/2014/main" id="{C33A5B5B-0E11-B7C5-C004-50EAE8C83BB9}"/>
              </a:ext>
            </a:extLst>
          </p:cNvPr>
          <p:cNvGrpSpPr/>
          <p:nvPr/>
        </p:nvGrpSpPr>
        <p:grpSpPr>
          <a:xfrm>
            <a:off x="4195498" y="1721152"/>
            <a:ext cx="1487980" cy="4148051"/>
            <a:chOff x="4141151" y="1708521"/>
            <a:chExt cx="1487980" cy="4148051"/>
          </a:xfrm>
        </p:grpSpPr>
        <p:sp>
          <p:nvSpPr>
            <p:cNvPr id="29" name="Rectangle 28">
              <a:extLst>
                <a:ext uri="{FF2B5EF4-FFF2-40B4-BE49-F238E27FC236}">
                  <a16:creationId xmlns:a16="http://schemas.microsoft.com/office/drawing/2014/main" id="{3A097307-2704-ACDF-7154-108E82BC0F8F}"/>
                </a:ext>
              </a:extLst>
            </p:cNvPr>
            <p:cNvSpPr/>
            <p:nvPr/>
          </p:nvSpPr>
          <p:spPr bwMode="auto">
            <a:xfrm>
              <a:off x="4141152" y="1839600"/>
              <a:ext cx="1487979" cy="4016972"/>
            </a:xfrm>
            <a:prstGeom prst="rect">
              <a:avLst/>
            </a:prstGeom>
            <a:noFill/>
            <a:ln w="15875">
              <a:solidFill>
                <a:schemeClr val="accent1"/>
              </a:solidFill>
              <a:miter lim="800000"/>
              <a:headEnd/>
              <a:tailEnd/>
            </a:ln>
            <a:effectLst/>
          </p:spPr>
          <p:txBody>
            <a:bodyPr rot="0" vert="horz" wrap="square" lIns="360000" tIns="288000" rIns="360000" bIns="432000" rtlCol="0" anchor="ctr" anchorCtr="0" upright="1">
              <a:no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sp>
          <p:nvSpPr>
            <p:cNvPr id="33" name="Rectangle 32">
              <a:extLst>
                <a:ext uri="{FF2B5EF4-FFF2-40B4-BE49-F238E27FC236}">
                  <a16:creationId xmlns:a16="http://schemas.microsoft.com/office/drawing/2014/main" id="{5A5FF879-7115-52BD-4531-756963BD60EA}"/>
                </a:ext>
              </a:extLst>
            </p:cNvPr>
            <p:cNvSpPr/>
            <p:nvPr/>
          </p:nvSpPr>
          <p:spPr bwMode="auto">
            <a:xfrm>
              <a:off x="4141151" y="1708521"/>
              <a:ext cx="1487979" cy="395023"/>
            </a:xfrm>
            <a:prstGeom prst="rect">
              <a:avLst/>
            </a:prstGeom>
            <a:solidFill>
              <a:schemeClr val="accent1"/>
            </a:solidFill>
            <a:ln w="15875">
              <a:solidFill>
                <a:schemeClr val="accent1"/>
              </a:solidFill>
              <a:miter lim="800000"/>
              <a:headEnd/>
              <a:tailEnd/>
            </a:ln>
            <a:effectLst/>
          </p:spPr>
          <p:txBody>
            <a:bodyPr rot="0" vert="horz" wrap="square" lIns="360000" tIns="288000" rIns="360000" bIns="432000" rtlCol="0" anchor="ctr" anchorCtr="0" upright="1">
              <a:no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sp>
          <p:nvSpPr>
            <p:cNvPr id="34" name="TextBox 33">
              <a:extLst>
                <a:ext uri="{FF2B5EF4-FFF2-40B4-BE49-F238E27FC236}">
                  <a16:creationId xmlns:a16="http://schemas.microsoft.com/office/drawing/2014/main" id="{7E7E57E0-2FCF-2927-2679-856D39ADB9CF}"/>
                </a:ext>
              </a:extLst>
            </p:cNvPr>
            <p:cNvSpPr txBox="1"/>
            <p:nvPr/>
          </p:nvSpPr>
          <p:spPr bwMode="auto">
            <a:xfrm>
              <a:off x="4141152" y="1822155"/>
              <a:ext cx="1487978" cy="233358"/>
            </a:xfrm>
            <a:prstGeom prst="rect">
              <a:avLst/>
            </a:prstGeom>
            <a:noFill/>
            <a:ln w="9525">
              <a:noFill/>
              <a:miter lim="800000"/>
              <a:headEnd/>
              <a:tailEnd/>
            </a:ln>
          </p:spPr>
          <p:txBody>
            <a:bodyPr vert="horz" wrap="square" lIns="0" tIns="0" rIns="0" bIns="0" numCol="1" rtlCol="0" anchor="t" anchorCtr="0" compatLnSpc="1">
              <a:prstTxWarp prst="textNoShape">
                <a:avLst/>
              </a:prstTxWarp>
              <a:noAutofit/>
            </a:bodyPr>
            <a:lstStyle/>
            <a:p>
              <a:pPr marL="0" marR="0" indent="0" algn="ctr" defTabSz="457200" rtl="0" eaLnBrk="1" fontAlgn="base" latinLnBrk="0" hangingPunct="1">
                <a:lnSpc>
                  <a:spcPts val="1500"/>
                </a:lnSpc>
                <a:spcBef>
                  <a:spcPts val="0"/>
                </a:spcBef>
                <a:spcAft>
                  <a:spcPts val="0"/>
                </a:spcAft>
                <a:buClr>
                  <a:srgbClr val="C10C21"/>
                </a:buClr>
                <a:buSzTx/>
                <a:buFont typeface="Lucida Grande" pitchFamily="-109" charset="0"/>
                <a:buNone/>
                <a:tabLst/>
              </a:pPr>
              <a:r>
                <a:rPr kumimoji="0" lang="en-US" sz="1200" b="1" u="none" strike="noStrike" kern="1200" cap="none" spc="0" normalizeH="0" noProof="0" dirty="0">
                  <a:ln>
                    <a:noFill/>
                  </a:ln>
                  <a:solidFill>
                    <a:schemeClr val="bg1"/>
                  </a:solidFill>
                  <a:effectLst/>
                  <a:uLnTx/>
                  <a:uFillTx/>
                  <a:latin typeface="Arial" panose="020B0604020202020204" pitchFamily="34" charset="0"/>
                  <a:cs typeface="Arial" panose="020B0604020202020204" pitchFamily="34" charset="0"/>
                </a:rPr>
                <a:t>Mods</a:t>
              </a:r>
            </a:p>
          </p:txBody>
        </p:sp>
        <p:sp>
          <p:nvSpPr>
            <p:cNvPr id="35" name="TextBox 34">
              <a:extLst>
                <a:ext uri="{FF2B5EF4-FFF2-40B4-BE49-F238E27FC236}">
                  <a16:creationId xmlns:a16="http://schemas.microsoft.com/office/drawing/2014/main" id="{6D342F86-CFD7-4C63-058A-E539768D5BE8}"/>
                </a:ext>
              </a:extLst>
            </p:cNvPr>
            <p:cNvSpPr txBox="1"/>
            <p:nvPr/>
          </p:nvSpPr>
          <p:spPr bwMode="auto">
            <a:xfrm>
              <a:off x="4243752" y="5179213"/>
              <a:ext cx="1315434" cy="493278"/>
            </a:xfrm>
            <a:prstGeom prst="rect">
              <a:avLst/>
            </a:prstGeom>
            <a:noFill/>
            <a:ln w="9525">
              <a:noFill/>
              <a:miter lim="800000"/>
              <a:headEnd/>
              <a:tailEnd/>
            </a:ln>
          </p:spPr>
          <p:txBody>
            <a:bodyPr vert="horz" wrap="square" lIns="0" tIns="0" rIns="0" bIns="0" numCol="1" rtlCol="0" anchor="t" anchorCtr="0" compatLnSpc="1">
              <a:prstTxWarp prst="textNoShape">
                <a:avLst/>
              </a:prstTxWarp>
              <a:noAutofit/>
            </a:bodyPr>
            <a:lstStyle/>
            <a:p>
              <a:pPr marL="0" marR="0" indent="0" algn="ctr" defTabSz="457200" rtl="0" eaLnBrk="1" fontAlgn="base" latinLnBrk="0" hangingPunct="1">
                <a:lnSpc>
                  <a:spcPts val="1500"/>
                </a:lnSpc>
                <a:spcBef>
                  <a:spcPts val="0"/>
                </a:spcBef>
                <a:spcAft>
                  <a:spcPts val="0"/>
                </a:spcAft>
                <a:buClr>
                  <a:srgbClr val="C10C21"/>
                </a:buClr>
                <a:buSzTx/>
                <a:buFont typeface="Lucida Grande" pitchFamily="-109" charset="0"/>
                <a:buNone/>
                <a:tabLst/>
              </a:pPr>
              <a:r>
                <a:rPr lang="en-US" sz="1000" b="1" dirty="0">
                  <a:latin typeface="Arial" panose="020B0604020202020204" pitchFamily="34" charset="0"/>
                  <a:cs typeface="Arial" panose="020B0604020202020204" pitchFamily="34" charset="0"/>
                </a:rPr>
                <a:t>Regulated</a:t>
              </a:r>
            </a:p>
            <a:p>
              <a:pPr marL="0" marR="0" indent="0" algn="ctr" defTabSz="457200" rtl="0" eaLnBrk="1" fontAlgn="base" latinLnBrk="0" hangingPunct="1">
                <a:lnSpc>
                  <a:spcPts val="1500"/>
                </a:lnSpc>
                <a:spcBef>
                  <a:spcPts val="0"/>
                </a:spcBef>
                <a:spcAft>
                  <a:spcPts val="0"/>
                </a:spcAft>
                <a:buClr>
                  <a:srgbClr val="C10C21"/>
                </a:buClr>
                <a:buSzTx/>
                <a:buFont typeface="Lucida Grande" pitchFamily="-109" charset="0"/>
                <a:buNone/>
                <a:tabLst/>
              </a:pPr>
              <a:r>
                <a:rPr kumimoji="0" lang="en-US" sz="1000" b="1" u="none" strike="noStrike" kern="1200" cap="none" spc="0" normalizeH="0" noProof="0" dirty="0">
                  <a:ln>
                    <a:noFill/>
                  </a:ln>
                  <a:effectLst/>
                  <a:uLnTx/>
                  <a:uFillTx/>
                  <a:latin typeface="Arial" panose="020B0604020202020204" pitchFamily="34" charset="0"/>
                  <a:cs typeface="Arial" panose="020B0604020202020204" pitchFamily="34" charset="0"/>
                </a:rPr>
                <a:t>Mods</a:t>
              </a:r>
            </a:p>
          </p:txBody>
        </p:sp>
        <p:pic>
          <p:nvPicPr>
            <p:cNvPr id="36" name="Picture 35">
              <a:extLst>
                <a:ext uri="{FF2B5EF4-FFF2-40B4-BE49-F238E27FC236}">
                  <a16:creationId xmlns:a16="http://schemas.microsoft.com/office/drawing/2014/main" id="{0A3AB9AF-4847-AB3F-652F-807141BA56F6}"/>
                </a:ext>
              </a:extLst>
            </p:cNvPr>
            <p:cNvPicPr>
              <a:picLocks noChangeAspect="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4458559" y="2326938"/>
              <a:ext cx="933855" cy="2630099"/>
            </a:xfrm>
            <a:prstGeom prst="rect">
              <a:avLst/>
            </a:prstGeom>
            <a:noFill/>
            <a:ln w="9525">
              <a:noFill/>
              <a:miter lim="800000"/>
              <a:headEnd/>
              <a:tailEnd/>
            </a:ln>
          </p:spPr>
        </p:pic>
      </p:grpSp>
      <p:sp>
        <p:nvSpPr>
          <p:cNvPr id="3" name="Footer Placeholder 3">
            <a:extLst>
              <a:ext uri="{FF2B5EF4-FFF2-40B4-BE49-F238E27FC236}">
                <a16:creationId xmlns:a16="http://schemas.microsoft.com/office/drawing/2014/main" id="{EE6BFF27-0E36-269C-BB31-D04D50B5C4F5}"/>
              </a:ext>
            </a:extLst>
          </p:cNvPr>
          <p:cNvSpPr>
            <a:spLocks noGrp="1"/>
          </p:cNvSpPr>
          <p:nvPr>
            <p:ph type="ftr" sz="quarter" idx="3"/>
          </p:nvPr>
        </p:nvSpPr>
        <p:spPr>
          <a:xfrm>
            <a:off x="518007" y="6333440"/>
            <a:ext cx="4292373" cy="365125"/>
          </a:xfrm>
        </p:spPr>
        <p:txBody>
          <a:bodyPr anchor="ctr">
            <a:normAutofit/>
          </a:bodyPr>
          <a:lstStyle/>
          <a:p>
            <a:pPr>
              <a:spcAft>
                <a:spcPts val="600"/>
              </a:spcAft>
              <a:defRPr/>
            </a:pPr>
            <a:r>
              <a:rPr lang="en-US" i="1" dirty="0">
                <a:solidFill>
                  <a:schemeClr val="accent4">
                    <a:lumMod val="75000"/>
                    <a:lumOff val="25000"/>
                  </a:schemeClr>
                </a:solidFill>
                <a:latin typeface="Century Gothic" panose="020B0502020202020204" pitchFamily="34" charset="0"/>
              </a:rPr>
              <a:t>Inpatient Tobacco Dependence Treatment Training Programme</a:t>
            </a:r>
          </a:p>
        </p:txBody>
      </p:sp>
    </p:spTree>
    <p:extLst>
      <p:ext uri="{BB962C8B-B14F-4D97-AF65-F5344CB8AC3E}">
        <p14:creationId xmlns:p14="http://schemas.microsoft.com/office/powerpoint/2010/main" val="193464762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A71A5738-DCDF-EC44-454D-10EF6215548B}"/>
              </a:ext>
            </a:extLst>
          </p:cNvPr>
          <p:cNvSpPr txBox="1">
            <a:spLocks/>
          </p:cNvSpPr>
          <p:nvPr/>
        </p:nvSpPr>
        <p:spPr bwMode="auto">
          <a:xfrm>
            <a:off x="571500" y="152400"/>
            <a:ext cx="7962900" cy="10668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0" indent="-355600" algn="l" defTabSz="457200" rtl="0" eaLnBrk="0" fontAlgn="base" hangingPunct="0">
              <a:spcBef>
                <a:spcPct val="0"/>
              </a:spcBef>
              <a:spcAft>
                <a:spcPct val="0"/>
              </a:spcAft>
              <a:defRPr sz="2300" b="0" i="0" kern="1200" baseline="0">
                <a:solidFill>
                  <a:schemeClr val="bg1"/>
                </a:solidFill>
                <a:latin typeface="Arial" panose="020B0604020202020204" pitchFamily="34" charset="0"/>
                <a:ea typeface="Geneva" pitchFamily="-109" charset="0"/>
                <a:cs typeface="Arial" panose="020B0604020202020204" pitchFamily="34" charset="0"/>
              </a:defRPr>
            </a:lvl1pPr>
            <a:lvl2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2pPr>
            <a:lvl3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3pPr>
            <a:lvl4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4pPr>
            <a:lvl5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5pPr>
            <a:lvl6pPr marL="4572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6pPr>
            <a:lvl7pPr marL="9144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7pPr>
            <a:lvl8pPr marL="13716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8pPr>
            <a:lvl9pPr marL="18288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9pPr>
          </a:lstStyle>
          <a:p>
            <a:r>
              <a:rPr lang="en-US" dirty="0"/>
              <a:t>e-liquids and nicotine </a:t>
            </a:r>
          </a:p>
        </p:txBody>
      </p:sp>
      <p:sp>
        <p:nvSpPr>
          <p:cNvPr id="4" name="Text Placeholder 3">
            <a:extLst>
              <a:ext uri="{FF2B5EF4-FFF2-40B4-BE49-F238E27FC236}">
                <a16:creationId xmlns:a16="http://schemas.microsoft.com/office/drawing/2014/main" id="{ABEDA09C-38D4-D096-14A8-5E262BB7055D}"/>
              </a:ext>
            </a:extLst>
          </p:cNvPr>
          <p:cNvSpPr>
            <a:spLocks noGrp="1"/>
          </p:cNvSpPr>
          <p:nvPr>
            <p:ph type="body" idx="12"/>
          </p:nvPr>
        </p:nvSpPr>
        <p:spPr>
          <a:xfrm>
            <a:off x="5677429" y="2062941"/>
            <a:ext cx="3207010" cy="3670358"/>
          </a:xfrm>
        </p:spPr>
        <p:txBody>
          <a:bodyPr anchor="ctr"/>
          <a:lstStyle/>
          <a:p>
            <a:pPr marL="0" indent="0">
              <a:buNone/>
            </a:pPr>
            <a:r>
              <a:rPr lang="en-US" b="1" dirty="0">
                <a:solidFill>
                  <a:schemeClr val="accent1"/>
                </a:solidFill>
              </a:rPr>
              <a:t>Nicotine concentration:</a:t>
            </a:r>
            <a:r>
              <a:rPr lang="en-US" dirty="0"/>
              <a:t> </a:t>
            </a:r>
          </a:p>
          <a:p>
            <a:r>
              <a:rPr lang="en-US" dirty="0"/>
              <a:t>0mg/ml (0%)</a:t>
            </a:r>
          </a:p>
          <a:p>
            <a:r>
              <a:rPr lang="en-US" dirty="0"/>
              <a:t>3mg/ml (0.3%) </a:t>
            </a:r>
          </a:p>
          <a:p>
            <a:r>
              <a:rPr lang="en-US" dirty="0"/>
              <a:t>6mg/ml (0.6%) </a:t>
            </a:r>
          </a:p>
          <a:p>
            <a:r>
              <a:rPr lang="en-US" dirty="0"/>
              <a:t>12mg/ml (1.2%)</a:t>
            </a:r>
          </a:p>
          <a:p>
            <a:r>
              <a:rPr lang="en-US" dirty="0"/>
              <a:t>18mg/ml (1.8%)</a:t>
            </a:r>
          </a:p>
          <a:p>
            <a:r>
              <a:rPr lang="en-US" dirty="0"/>
              <a:t>20mg/ml (2.0%)</a:t>
            </a:r>
          </a:p>
          <a:p>
            <a:endParaRPr lang="en-US" dirty="0"/>
          </a:p>
        </p:txBody>
      </p:sp>
      <p:pic>
        <p:nvPicPr>
          <p:cNvPr id="6" name="Picture 5">
            <a:extLst>
              <a:ext uri="{FF2B5EF4-FFF2-40B4-BE49-F238E27FC236}">
                <a16:creationId xmlns:a16="http://schemas.microsoft.com/office/drawing/2014/main" id="{190C3662-C577-EF4B-99F7-198229FD1F19}"/>
              </a:ext>
            </a:extLst>
          </p:cNvPr>
          <p:cNvPicPr>
            <a:picLocks noChangeAspect="1"/>
          </p:cNvPicPr>
          <p:nvPr/>
        </p:nvPicPr>
        <p:blipFill>
          <a:blip r:embed="rId3"/>
          <a:stretch>
            <a:fillRect/>
          </a:stretch>
        </p:blipFill>
        <p:spPr>
          <a:xfrm>
            <a:off x="684213" y="1900001"/>
            <a:ext cx="4779791" cy="3833298"/>
          </a:xfrm>
          <a:prstGeom prst="rect">
            <a:avLst/>
          </a:prstGeom>
          <a:effectLst>
            <a:outerShdw blurRad="254000" dist="63500" dir="2700000" algn="tl" rotWithShape="0">
              <a:prstClr val="black">
                <a:alpha val="25000"/>
              </a:prstClr>
            </a:outerShdw>
          </a:effectLst>
        </p:spPr>
      </p:pic>
      <p:sp>
        <p:nvSpPr>
          <p:cNvPr id="5" name="Footer Placeholder 3">
            <a:extLst>
              <a:ext uri="{FF2B5EF4-FFF2-40B4-BE49-F238E27FC236}">
                <a16:creationId xmlns:a16="http://schemas.microsoft.com/office/drawing/2014/main" id="{733E34FB-15A9-1BD6-B88C-C5C4A72C85C3}"/>
              </a:ext>
            </a:extLst>
          </p:cNvPr>
          <p:cNvSpPr>
            <a:spLocks noGrp="1"/>
          </p:cNvSpPr>
          <p:nvPr>
            <p:ph type="ftr" sz="quarter" idx="3"/>
          </p:nvPr>
        </p:nvSpPr>
        <p:spPr>
          <a:xfrm>
            <a:off x="518007" y="6333440"/>
            <a:ext cx="4292373" cy="365125"/>
          </a:xfrm>
        </p:spPr>
        <p:txBody>
          <a:bodyPr anchor="ctr">
            <a:normAutofit/>
          </a:bodyPr>
          <a:lstStyle/>
          <a:p>
            <a:pPr>
              <a:spcAft>
                <a:spcPts val="600"/>
              </a:spcAft>
              <a:defRPr/>
            </a:pPr>
            <a:r>
              <a:rPr lang="en-US" i="1" dirty="0">
                <a:solidFill>
                  <a:schemeClr val="accent4">
                    <a:lumMod val="75000"/>
                    <a:lumOff val="25000"/>
                  </a:schemeClr>
                </a:solidFill>
                <a:latin typeface="Century Gothic" panose="020B0502020202020204" pitchFamily="34" charset="0"/>
              </a:rPr>
              <a:t>Inpatient Tobacco Dependence Treatment Training Programme</a:t>
            </a:r>
          </a:p>
        </p:txBody>
      </p:sp>
    </p:spTree>
    <p:extLst>
      <p:ext uri="{BB962C8B-B14F-4D97-AF65-F5344CB8AC3E}">
        <p14:creationId xmlns:p14="http://schemas.microsoft.com/office/powerpoint/2010/main" val="83220191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C38263FA-8B09-3B4F-BBB9-AF6A0EEAE6ED}"/>
              </a:ext>
            </a:extLst>
          </p:cNvPr>
          <p:cNvPicPr>
            <a:picLocks noChangeAspect="1"/>
          </p:cNvPicPr>
          <p:nvPr/>
        </p:nvPicPr>
        <p:blipFill>
          <a:blip r:embed="rId3"/>
          <a:srcRect/>
          <a:stretch/>
        </p:blipFill>
        <p:spPr>
          <a:xfrm>
            <a:off x="0" y="0"/>
            <a:ext cx="9144000" cy="6858000"/>
          </a:xfrm>
          <a:prstGeom prst="rect">
            <a:avLst/>
          </a:prstGeom>
        </p:spPr>
      </p:pic>
      <p:sp>
        <p:nvSpPr>
          <p:cNvPr id="2" name="Title 1">
            <a:extLst>
              <a:ext uri="{FF2B5EF4-FFF2-40B4-BE49-F238E27FC236}">
                <a16:creationId xmlns:a16="http://schemas.microsoft.com/office/drawing/2014/main" id="{237FEFD1-B86E-D043-9BCE-C07FC0833B02}"/>
              </a:ext>
            </a:extLst>
          </p:cNvPr>
          <p:cNvSpPr>
            <a:spLocks noGrp="1"/>
          </p:cNvSpPr>
          <p:nvPr>
            <p:ph type="title"/>
          </p:nvPr>
        </p:nvSpPr>
        <p:spPr>
          <a:xfrm>
            <a:off x="571500" y="152400"/>
            <a:ext cx="7962900" cy="1882140"/>
          </a:xfrm>
        </p:spPr>
        <p:txBody>
          <a:bodyPr/>
          <a:lstStyle/>
          <a:p>
            <a:r>
              <a:rPr lang="en-US" sz="3200" b="1" dirty="0"/>
              <a:t>Are vapes safe to use?</a:t>
            </a:r>
          </a:p>
        </p:txBody>
      </p:sp>
      <p:sp>
        <p:nvSpPr>
          <p:cNvPr id="4" name="Text Placeholder 3">
            <a:extLst>
              <a:ext uri="{FF2B5EF4-FFF2-40B4-BE49-F238E27FC236}">
                <a16:creationId xmlns:a16="http://schemas.microsoft.com/office/drawing/2014/main" id="{4DD77D55-58E4-F64C-8C1B-9439E2221D1A}"/>
              </a:ext>
            </a:extLst>
          </p:cNvPr>
          <p:cNvSpPr>
            <a:spLocks noGrp="1"/>
          </p:cNvSpPr>
          <p:nvPr>
            <p:ph type="body" idx="12"/>
          </p:nvPr>
        </p:nvSpPr>
        <p:spPr>
          <a:xfrm>
            <a:off x="571500" y="2049780"/>
            <a:ext cx="7966604" cy="4191000"/>
          </a:xfrm>
        </p:spPr>
        <p:txBody>
          <a:bodyPr anchor="t"/>
          <a:lstStyle/>
          <a:p>
            <a:pPr>
              <a:spcBef>
                <a:spcPts val="1000"/>
              </a:spcBef>
              <a:spcAft>
                <a:spcPts val="1000"/>
              </a:spcAft>
              <a:buNone/>
              <a:tabLst>
                <a:tab pos="438150" algn="l"/>
              </a:tabLst>
            </a:pPr>
            <a:r>
              <a:rPr lang="en-US" sz="2000" b="1" dirty="0"/>
              <a:t>Which of the following is correct? </a:t>
            </a:r>
          </a:p>
          <a:p>
            <a:pPr>
              <a:spcBef>
                <a:spcPts val="1000"/>
              </a:spcBef>
              <a:spcAft>
                <a:spcPts val="1000"/>
              </a:spcAft>
              <a:buNone/>
              <a:tabLst>
                <a:tab pos="438150" algn="l"/>
              </a:tabLst>
            </a:pPr>
            <a:r>
              <a:rPr lang="en-US" dirty="0">
                <a:solidFill>
                  <a:schemeClr val="bg1"/>
                </a:solidFill>
              </a:rPr>
              <a:t>A.	Recent studies have found vapes are </a:t>
            </a:r>
            <a:br>
              <a:rPr lang="en-US" dirty="0">
                <a:solidFill>
                  <a:schemeClr val="bg1"/>
                </a:solidFill>
              </a:rPr>
            </a:br>
            <a:r>
              <a:rPr lang="en-US" dirty="0">
                <a:solidFill>
                  <a:schemeClr val="bg1"/>
                </a:solidFill>
              </a:rPr>
              <a:t>	just as harmful as smoking cigarettes</a:t>
            </a:r>
          </a:p>
          <a:p>
            <a:pPr>
              <a:spcBef>
                <a:spcPts val="1000"/>
              </a:spcBef>
              <a:spcAft>
                <a:spcPts val="1000"/>
              </a:spcAft>
              <a:buNone/>
              <a:tabLst>
                <a:tab pos="438150" algn="l"/>
              </a:tabLst>
            </a:pPr>
            <a:r>
              <a:rPr lang="en-US" dirty="0">
                <a:solidFill>
                  <a:schemeClr val="bg1"/>
                </a:solidFill>
              </a:rPr>
              <a:t>B.	Vapes are far safer than smoking cigarettes</a:t>
            </a:r>
          </a:p>
          <a:p>
            <a:pPr>
              <a:spcBef>
                <a:spcPts val="1000"/>
              </a:spcBef>
              <a:spcAft>
                <a:spcPts val="1000"/>
              </a:spcAft>
              <a:buNone/>
              <a:tabLst>
                <a:tab pos="438150" algn="l"/>
              </a:tabLst>
            </a:pPr>
            <a:r>
              <a:rPr lang="en-US" dirty="0">
                <a:solidFill>
                  <a:schemeClr val="bg1"/>
                </a:solidFill>
              </a:rPr>
              <a:t>C.	Vapes are less harmful than smoking </a:t>
            </a:r>
            <a:br>
              <a:rPr lang="en-US" dirty="0">
                <a:solidFill>
                  <a:schemeClr val="bg1"/>
                </a:solidFill>
              </a:rPr>
            </a:br>
            <a:r>
              <a:rPr lang="en-US" dirty="0">
                <a:solidFill>
                  <a:schemeClr val="bg1"/>
                </a:solidFill>
              </a:rPr>
              <a:t>	but not by much</a:t>
            </a:r>
          </a:p>
        </p:txBody>
      </p:sp>
      <p:pic>
        <p:nvPicPr>
          <p:cNvPr id="6" name="Picture 5">
            <a:extLst>
              <a:ext uri="{FF2B5EF4-FFF2-40B4-BE49-F238E27FC236}">
                <a16:creationId xmlns:a16="http://schemas.microsoft.com/office/drawing/2014/main" id="{6A3218FF-C880-BC43-B8FA-9AC361708304}"/>
              </a:ext>
            </a:extLst>
          </p:cNvPr>
          <p:cNvPicPr>
            <a:picLocks noChangeAspect="1"/>
          </p:cNvPicPr>
          <p:nvPr/>
        </p:nvPicPr>
        <p:blipFill>
          <a:blip r:embed="rId4"/>
          <a:srcRect/>
          <a:stretch/>
        </p:blipFill>
        <p:spPr>
          <a:xfrm>
            <a:off x="6377153" y="2315354"/>
            <a:ext cx="2211769" cy="2227290"/>
          </a:xfrm>
          <a:prstGeom prst="rect">
            <a:avLst/>
          </a:prstGeom>
          <a:effectLst>
            <a:outerShdw blurRad="254000" dist="63500" dir="5400000" algn="ctr" rotWithShape="0">
              <a:srgbClr val="000000">
                <a:alpha val="25000"/>
              </a:srgbClr>
            </a:outerShdw>
          </a:effectLst>
        </p:spPr>
      </p:pic>
    </p:spTree>
    <p:extLst>
      <p:ext uri="{BB962C8B-B14F-4D97-AF65-F5344CB8AC3E}">
        <p14:creationId xmlns:p14="http://schemas.microsoft.com/office/powerpoint/2010/main" val="245717393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053C44A-F8B3-044B-80C5-840669BA6677}"/>
              </a:ext>
            </a:extLst>
          </p:cNvPr>
          <p:cNvSpPr>
            <a:spLocks noGrp="1"/>
          </p:cNvSpPr>
          <p:nvPr>
            <p:ph type="title"/>
          </p:nvPr>
        </p:nvSpPr>
        <p:spPr/>
        <p:txBody>
          <a:bodyPr/>
          <a:lstStyle/>
          <a:p>
            <a:r>
              <a:rPr lang="en-US" dirty="0"/>
              <a:t>Vaping safety</a:t>
            </a:r>
          </a:p>
        </p:txBody>
      </p:sp>
      <p:sp>
        <p:nvSpPr>
          <p:cNvPr id="3" name="Content Placeholder 2">
            <a:extLst>
              <a:ext uri="{FF2B5EF4-FFF2-40B4-BE49-F238E27FC236}">
                <a16:creationId xmlns:a16="http://schemas.microsoft.com/office/drawing/2014/main" id="{089B9DCD-CCA9-864F-964F-39EB1C0EF01F}"/>
              </a:ext>
            </a:extLst>
          </p:cNvPr>
          <p:cNvSpPr>
            <a:spLocks noGrp="1"/>
          </p:cNvSpPr>
          <p:nvPr>
            <p:ph idx="4294967295"/>
          </p:nvPr>
        </p:nvSpPr>
        <p:spPr>
          <a:xfrm>
            <a:off x="609600" y="1781174"/>
            <a:ext cx="3904587" cy="3536731"/>
          </a:xfrm>
        </p:spPr>
        <p:txBody>
          <a:bodyPr anchor="ctr" anchorCtr="0"/>
          <a:lstStyle/>
          <a:p>
            <a:pPr marL="0" indent="0">
              <a:lnSpc>
                <a:spcPts val="2600"/>
              </a:lnSpc>
              <a:buNone/>
            </a:pPr>
            <a:r>
              <a:rPr lang="en-US" sz="2000" dirty="0"/>
              <a:t>Evidence indicates: </a:t>
            </a:r>
          </a:p>
          <a:p>
            <a:pPr marL="0" indent="0">
              <a:lnSpc>
                <a:spcPts val="2600"/>
              </a:lnSpc>
              <a:buNone/>
            </a:pPr>
            <a:r>
              <a:rPr lang="en-US" sz="2000" b="1" dirty="0"/>
              <a:t>“Vaping poses only a small fraction of the risk of smoking </a:t>
            </a:r>
            <a:r>
              <a:rPr lang="en-GB" sz="2000" b="0" i="1" u="none" strike="noStrike" cap="none" dirty="0">
                <a:latin typeface="Arial"/>
                <a:ea typeface="Arial"/>
                <a:cs typeface="Arial"/>
                <a:sym typeface="Arial"/>
              </a:rPr>
              <a:t>and switching completely from smoking to vaping conveys substantial health benefits”</a:t>
            </a:r>
            <a:endParaRPr lang="en-US" sz="2000" b="1" dirty="0"/>
          </a:p>
          <a:p>
            <a:pPr marL="0" indent="0">
              <a:lnSpc>
                <a:spcPts val="2600"/>
              </a:lnSpc>
              <a:buNone/>
            </a:pPr>
            <a:r>
              <a:rPr lang="en-US" sz="2000" b="1" dirty="0"/>
              <a:t>				</a:t>
            </a:r>
            <a:r>
              <a:rPr lang="en-US" sz="2000" dirty="0"/>
              <a:t>–</a:t>
            </a:r>
            <a:r>
              <a:rPr lang="en-US" sz="2000" b="1" dirty="0"/>
              <a:t> </a:t>
            </a:r>
            <a:r>
              <a:rPr lang="en-US" sz="2000" dirty="0"/>
              <a:t>OHID, 2022</a:t>
            </a:r>
            <a:endParaRPr lang="en-US" dirty="0"/>
          </a:p>
        </p:txBody>
      </p:sp>
      <p:pic>
        <p:nvPicPr>
          <p:cNvPr id="9" name="Picture 8">
            <a:extLst>
              <a:ext uri="{FF2B5EF4-FFF2-40B4-BE49-F238E27FC236}">
                <a16:creationId xmlns:a16="http://schemas.microsoft.com/office/drawing/2014/main" id="{C22FE668-C640-1240-B678-AFD86F524992}"/>
              </a:ext>
            </a:extLst>
          </p:cNvPr>
          <p:cNvPicPr>
            <a:picLocks noChangeAspect="1"/>
          </p:cNvPicPr>
          <p:nvPr/>
        </p:nvPicPr>
        <p:blipFill>
          <a:blip r:embed="rId3"/>
          <a:srcRect/>
          <a:stretch/>
        </p:blipFill>
        <p:spPr>
          <a:xfrm>
            <a:off x="4476087" y="1540095"/>
            <a:ext cx="4058313" cy="4444443"/>
          </a:xfrm>
          <a:prstGeom prst="rect">
            <a:avLst/>
          </a:prstGeom>
        </p:spPr>
      </p:pic>
      <p:pic>
        <p:nvPicPr>
          <p:cNvPr id="4" name="Picture 3" descr="Text, letter&#10;&#10;Description automatically generated">
            <a:extLst>
              <a:ext uri="{FF2B5EF4-FFF2-40B4-BE49-F238E27FC236}">
                <a16:creationId xmlns:a16="http://schemas.microsoft.com/office/drawing/2014/main" id="{FD0ADE33-1F4A-2EF9-0163-8F4618FA0C67}"/>
              </a:ext>
            </a:extLst>
          </p:cNvPr>
          <p:cNvPicPr>
            <a:picLocks noChangeAspect="1"/>
          </p:cNvPicPr>
          <p:nvPr/>
        </p:nvPicPr>
        <p:blipFill rotWithShape="1">
          <a:blip r:embed="rId4"/>
          <a:srcRect b="64973"/>
          <a:stretch/>
        </p:blipFill>
        <p:spPr>
          <a:xfrm>
            <a:off x="6023216" y="3677593"/>
            <a:ext cx="2549284" cy="1256971"/>
          </a:xfrm>
          <a:prstGeom prst="rect">
            <a:avLst/>
          </a:prstGeom>
          <a:solidFill>
            <a:schemeClr val="accent2"/>
          </a:solidFill>
          <a:ln>
            <a:solidFill>
              <a:schemeClr val="tx1"/>
            </a:solidFill>
          </a:ln>
        </p:spPr>
      </p:pic>
      <p:sp>
        <p:nvSpPr>
          <p:cNvPr id="6" name="TextBox 5">
            <a:extLst>
              <a:ext uri="{FF2B5EF4-FFF2-40B4-BE49-F238E27FC236}">
                <a16:creationId xmlns:a16="http://schemas.microsoft.com/office/drawing/2014/main" id="{CEE8D459-8067-D428-3874-8AA49FB6643D}"/>
              </a:ext>
            </a:extLst>
          </p:cNvPr>
          <p:cNvSpPr txBox="1"/>
          <p:nvPr/>
        </p:nvSpPr>
        <p:spPr bwMode="auto">
          <a:xfrm>
            <a:off x="6023216" y="3297382"/>
            <a:ext cx="2549284" cy="380211"/>
          </a:xfrm>
          <a:prstGeom prst="rect">
            <a:avLst/>
          </a:prstGeom>
          <a:solidFill>
            <a:schemeClr val="accent2"/>
          </a:solidFill>
          <a:ln w="19050">
            <a:solidFill>
              <a:schemeClr val="tx1"/>
            </a:solidFill>
            <a:miter lim="800000"/>
            <a:headEnd/>
            <a:tailEnd/>
          </a:ln>
        </p:spPr>
        <p:txBody>
          <a:bodyPr vert="horz" wrap="square" lIns="91440" tIns="45720" rIns="91440" bIns="45720" numCol="1" rtlCol="0" anchor="ctr" anchorCtr="0" compatLnSpc="1">
            <a:prstTxWarp prst="textNoShape">
              <a:avLst/>
            </a:prstTxWarp>
            <a:noAutofit/>
          </a:bodyPr>
          <a:lstStyle/>
          <a:p>
            <a:pPr marL="0" marR="0" indent="0" algn="l" defTabSz="457200" rtl="0" eaLnBrk="1" fontAlgn="base" latinLnBrk="0" hangingPunct="1">
              <a:lnSpc>
                <a:spcPct val="100000"/>
              </a:lnSpc>
              <a:spcBef>
                <a:spcPts val="500"/>
              </a:spcBef>
              <a:spcAft>
                <a:spcPts val="500"/>
              </a:spcAft>
              <a:buClr>
                <a:srgbClr val="C10C21"/>
              </a:buClr>
              <a:buSzTx/>
              <a:buFont typeface="Lucida Grande" pitchFamily="-109" charset="0"/>
              <a:buNone/>
              <a:tabLst/>
            </a:pPr>
            <a:r>
              <a:rPr kumimoji="0" lang="en-US" sz="1600" b="1" i="0" u="none" strike="noStrike" kern="1200" cap="none" spc="0" normalizeH="0" baseline="0" noProof="0" dirty="0">
                <a:ln>
                  <a:noFill/>
                </a:ln>
                <a:solidFill>
                  <a:schemeClr val="bg1"/>
                </a:solidFill>
                <a:effectLst/>
                <a:uLnTx/>
                <a:uFillTx/>
                <a:latin typeface="+mn-lt"/>
                <a:ea typeface="Geneva" pitchFamily="-109" charset="0"/>
                <a:cs typeface="Geneva" pitchFamily="-109" charset="0"/>
              </a:rPr>
              <a:t>2022 Update </a:t>
            </a:r>
          </a:p>
        </p:txBody>
      </p:sp>
      <p:sp>
        <p:nvSpPr>
          <p:cNvPr id="7" name="Footer Placeholder 3">
            <a:extLst>
              <a:ext uri="{FF2B5EF4-FFF2-40B4-BE49-F238E27FC236}">
                <a16:creationId xmlns:a16="http://schemas.microsoft.com/office/drawing/2014/main" id="{F884518B-7EAB-50E6-B9BC-1475DD444A36}"/>
              </a:ext>
            </a:extLst>
          </p:cNvPr>
          <p:cNvSpPr>
            <a:spLocks noGrp="1"/>
          </p:cNvSpPr>
          <p:nvPr>
            <p:ph type="ftr" sz="quarter" idx="3"/>
          </p:nvPr>
        </p:nvSpPr>
        <p:spPr>
          <a:xfrm>
            <a:off x="518007" y="6333440"/>
            <a:ext cx="4292373" cy="365125"/>
          </a:xfrm>
        </p:spPr>
        <p:txBody>
          <a:bodyPr anchor="ctr">
            <a:normAutofit/>
          </a:bodyPr>
          <a:lstStyle/>
          <a:p>
            <a:pPr>
              <a:spcAft>
                <a:spcPts val="600"/>
              </a:spcAft>
              <a:defRPr/>
            </a:pPr>
            <a:r>
              <a:rPr lang="en-US" i="1" dirty="0">
                <a:solidFill>
                  <a:schemeClr val="accent4">
                    <a:lumMod val="75000"/>
                    <a:lumOff val="25000"/>
                  </a:schemeClr>
                </a:solidFill>
                <a:latin typeface="Century Gothic" panose="020B0502020202020204" pitchFamily="34" charset="0"/>
              </a:rPr>
              <a:t>Inpatient Tobacco Dependence Treatment Training Programme</a:t>
            </a:r>
          </a:p>
        </p:txBody>
      </p:sp>
    </p:spTree>
    <p:extLst>
      <p:ext uri="{BB962C8B-B14F-4D97-AF65-F5344CB8AC3E}">
        <p14:creationId xmlns:p14="http://schemas.microsoft.com/office/powerpoint/2010/main" val="209464676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631F20-1180-1140-9ED9-5261EF5A632E}"/>
              </a:ext>
            </a:extLst>
          </p:cNvPr>
          <p:cNvSpPr>
            <a:spLocks noGrp="1"/>
          </p:cNvSpPr>
          <p:nvPr>
            <p:ph type="title"/>
          </p:nvPr>
        </p:nvSpPr>
        <p:spPr/>
        <p:txBody>
          <a:bodyPr/>
          <a:lstStyle/>
          <a:p>
            <a:r>
              <a:rPr lang="en-US" dirty="0"/>
              <a:t>Comparing harm between </a:t>
            </a:r>
            <a:br>
              <a:rPr lang="en-US" dirty="0"/>
            </a:br>
            <a:r>
              <a:rPr lang="en-US" dirty="0"/>
              <a:t>nicotine-containing products</a:t>
            </a:r>
          </a:p>
        </p:txBody>
      </p:sp>
      <p:sp>
        <p:nvSpPr>
          <p:cNvPr id="5" name="Text Placeholder 3">
            <a:extLst>
              <a:ext uri="{FF2B5EF4-FFF2-40B4-BE49-F238E27FC236}">
                <a16:creationId xmlns:a16="http://schemas.microsoft.com/office/drawing/2014/main" id="{4BA3A4DB-131F-9A40-B245-A3988BE1E2B2}"/>
              </a:ext>
            </a:extLst>
          </p:cNvPr>
          <p:cNvSpPr txBox="1">
            <a:spLocks/>
          </p:cNvSpPr>
          <p:nvPr/>
        </p:nvSpPr>
        <p:spPr bwMode="auto">
          <a:xfrm>
            <a:off x="592281" y="5557029"/>
            <a:ext cx="7966604" cy="54112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rgbClr val="00B8EC"/>
              </a:buClr>
              <a:buSzPct val="120000"/>
              <a:buFont typeface="Lucida Grande" panose="020B0600040502020204" pitchFamily="34"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Century Gothic" panose="020B0502020202020204" pitchFamily="34" charset="0"/>
                <a:ea typeface="+mn-ea"/>
                <a:cs typeface="+mn-cs"/>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1100" dirty="0">
                <a:latin typeface="Arial" panose="020B0604020202020204" pitchFamily="34" charset="0"/>
                <a:cs typeface="Arial" panose="020B0604020202020204" pitchFamily="34" charset="0"/>
              </a:rPr>
              <a:t>Estimating the Harms of Nicotine-Containing Products Using the MCDA Approach, Nutt et al, 2014</a:t>
            </a:r>
          </a:p>
        </p:txBody>
      </p:sp>
      <p:graphicFrame>
        <p:nvGraphicFramePr>
          <p:cNvPr id="9" name="Chart 8">
            <a:extLst>
              <a:ext uri="{FF2B5EF4-FFF2-40B4-BE49-F238E27FC236}">
                <a16:creationId xmlns:a16="http://schemas.microsoft.com/office/drawing/2014/main" id="{33DCC1E2-97CA-8D4B-9B09-5D45A341FA9F}"/>
              </a:ext>
            </a:extLst>
          </p:cNvPr>
          <p:cNvGraphicFramePr/>
          <p:nvPr/>
        </p:nvGraphicFramePr>
        <p:xfrm>
          <a:off x="606904" y="1861168"/>
          <a:ext cx="7946378" cy="3479575"/>
        </p:xfrm>
        <a:graphic>
          <a:graphicData uri="http://schemas.openxmlformats.org/drawingml/2006/chart">
            <c:chart xmlns:c="http://schemas.openxmlformats.org/drawingml/2006/chart" xmlns:r="http://schemas.openxmlformats.org/officeDocument/2006/relationships" r:id="rId3"/>
          </a:graphicData>
        </a:graphic>
      </p:graphicFrame>
      <p:pic>
        <p:nvPicPr>
          <p:cNvPr id="12" name="Picture 11">
            <a:extLst>
              <a:ext uri="{FF2B5EF4-FFF2-40B4-BE49-F238E27FC236}">
                <a16:creationId xmlns:a16="http://schemas.microsoft.com/office/drawing/2014/main" id="{B252B7F5-C735-0248-9038-05D077C55592}"/>
              </a:ext>
            </a:extLst>
          </p:cNvPr>
          <p:cNvPicPr>
            <a:picLocks noChangeAspect="1"/>
          </p:cNvPicPr>
          <p:nvPr/>
        </p:nvPicPr>
        <p:blipFill>
          <a:blip r:embed="rId4"/>
          <a:stretch>
            <a:fillRect/>
          </a:stretch>
        </p:blipFill>
        <p:spPr>
          <a:xfrm>
            <a:off x="6616139" y="2783659"/>
            <a:ext cx="453154" cy="1812617"/>
          </a:xfrm>
          <a:prstGeom prst="rect">
            <a:avLst/>
          </a:prstGeom>
          <a:effectLst>
            <a:outerShdw blurRad="254000" dist="63500" dir="5400000" algn="ctr" rotWithShape="0">
              <a:srgbClr val="000000">
                <a:alpha val="25000"/>
              </a:srgbClr>
            </a:outerShdw>
          </a:effectLst>
        </p:spPr>
      </p:pic>
      <p:sp>
        <p:nvSpPr>
          <p:cNvPr id="4" name="Footer Placeholder 3">
            <a:extLst>
              <a:ext uri="{FF2B5EF4-FFF2-40B4-BE49-F238E27FC236}">
                <a16:creationId xmlns:a16="http://schemas.microsoft.com/office/drawing/2014/main" id="{3A6FC3F9-3956-88CA-EC2E-8377539FCAF2}"/>
              </a:ext>
            </a:extLst>
          </p:cNvPr>
          <p:cNvSpPr>
            <a:spLocks noGrp="1"/>
          </p:cNvSpPr>
          <p:nvPr>
            <p:ph type="ftr" sz="quarter" idx="3"/>
          </p:nvPr>
        </p:nvSpPr>
        <p:spPr>
          <a:xfrm>
            <a:off x="518007" y="6333440"/>
            <a:ext cx="4292373" cy="365125"/>
          </a:xfrm>
        </p:spPr>
        <p:txBody>
          <a:bodyPr anchor="ctr">
            <a:normAutofit/>
          </a:bodyPr>
          <a:lstStyle/>
          <a:p>
            <a:pPr>
              <a:spcAft>
                <a:spcPts val="600"/>
              </a:spcAft>
              <a:defRPr/>
            </a:pPr>
            <a:r>
              <a:rPr lang="en-US" i="1" dirty="0">
                <a:solidFill>
                  <a:schemeClr val="accent4">
                    <a:lumMod val="75000"/>
                    <a:lumOff val="25000"/>
                  </a:schemeClr>
                </a:solidFill>
                <a:latin typeface="Century Gothic" panose="020B0502020202020204" pitchFamily="34" charset="0"/>
              </a:rPr>
              <a:t>Inpatient Tobacco Dependence Treatment Training Programme</a:t>
            </a:r>
          </a:p>
        </p:txBody>
      </p:sp>
    </p:spTree>
    <p:extLst>
      <p:ext uri="{BB962C8B-B14F-4D97-AF65-F5344CB8AC3E}">
        <p14:creationId xmlns:p14="http://schemas.microsoft.com/office/powerpoint/2010/main" val="337688204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41"/>
        <p:cNvGrpSpPr/>
        <p:nvPr/>
      </p:nvGrpSpPr>
      <p:grpSpPr>
        <a:xfrm>
          <a:off x="0" y="0"/>
          <a:ext cx="0" cy="0"/>
          <a:chOff x="0" y="0"/>
          <a:chExt cx="0" cy="0"/>
        </a:xfrm>
      </p:grpSpPr>
      <p:sp>
        <p:nvSpPr>
          <p:cNvPr id="242" name="Google Shape;242;g255aba8491d_0_175"/>
          <p:cNvSpPr txBox="1">
            <a:spLocks noGrp="1"/>
          </p:cNvSpPr>
          <p:nvPr>
            <p:ph type="title"/>
          </p:nvPr>
        </p:nvSpPr>
        <p:spPr>
          <a:xfrm>
            <a:off x="571500" y="152400"/>
            <a:ext cx="7962900" cy="1066800"/>
          </a:xfrm>
          <a:noFill/>
          <a:ln>
            <a:noFill/>
          </a:ln>
        </p:spPr>
        <p:txBody>
          <a:bodyPr spcFirstLastPara="1" wrap="square" lIns="91425" tIns="45700" rIns="91425" bIns="45700" anchor="ctr" anchorCtr="0">
            <a:noAutofit/>
          </a:bodyPr>
          <a:lstStyle/>
          <a:p>
            <a:pPr lvl="0"/>
            <a:r>
              <a:rPr lang="en-GB" dirty="0">
                <a:sym typeface="Arial"/>
              </a:rPr>
              <a:t>Evidence review – tobacco dependence treatment</a:t>
            </a:r>
            <a:endParaRPr lang="en-GB" dirty="0"/>
          </a:p>
        </p:txBody>
      </p:sp>
      <p:sp>
        <p:nvSpPr>
          <p:cNvPr id="243" name="Google Shape;243;g255aba8491d_0_175"/>
          <p:cNvSpPr txBox="1">
            <a:spLocks noGrp="1"/>
          </p:cNvSpPr>
          <p:nvPr>
            <p:ph type="body" idx="12"/>
          </p:nvPr>
        </p:nvSpPr>
        <p:spPr>
          <a:xfrm>
            <a:off x="3294743" y="2068288"/>
            <a:ext cx="5239657" cy="3552366"/>
          </a:xfrm>
          <a:noFill/>
          <a:ln>
            <a:noFill/>
          </a:ln>
        </p:spPr>
        <p:txBody>
          <a:bodyPr spcFirstLastPara="1" wrap="square" lIns="91425" tIns="45700" rIns="91425" bIns="45700" anchor="ctr" anchorCtr="0">
            <a:noAutofit/>
          </a:bodyPr>
          <a:lstStyle/>
          <a:p>
            <a:pPr marL="285750" indent="-285750">
              <a:lnSpc>
                <a:spcPts val="2000"/>
              </a:lnSpc>
              <a:spcAft>
                <a:spcPts val="1000"/>
              </a:spcAft>
            </a:pPr>
            <a:r>
              <a:rPr lang="en-GB" sz="1500" b="1" dirty="0">
                <a:solidFill>
                  <a:schemeClr val="accent1"/>
                </a:solidFill>
              </a:rPr>
              <a:t>Nicotine vapes</a:t>
            </a:r>
            <a:r>
              <a:rPr lang="en-GB" sz="1500" dirty="0"/>
              <a:t> are now categorised as </a:t>
            </a:r>
            <a:r>
              <a:rPr lang="en-GB" sz="1500" b="1" dirty="0">
                <a:solidFill>
                  <a:schemeClr val="accent1"/>
                </a:solidFill>
              </a:rPr>
              <a:t>a first line stop smoking aid (use to replace some of nicotine)</a:t>
            </a:r>
          </a:p>
          <a:p>
            <a:pPr>
              <a:lnSpc>
                <a:spcPts val="2000"/>
              </a:lnSpc>
              <a:spcAft>
                <a:spcPts val="1000"/>
              </a:spcAft>
            </a:pPr>
            <a:r>
              <a:rPr lang="en-GB" sz="1500" dirty="0"/>
              <a:t>Recent research shows that nicotine vapes </a:t>
            </a:r>
            <a:br>
              <a:rPr lang="en-GB" sz="1500" dirty="0"/>
            </a:br>
            <a:r>
              <a:rPr lang="en-GB" sz="1500" dirty="0"/>
              <a:t>were more effective than combination NRT</a:t>
            </a:r>
            <a:r>
              <a:rPr lang="en-GB" sz="1400" baseline="30000" dirty="0"/>
              <a:t>1,2</a:t>
            </a:r>
          </a:p>
          <a:p>
            <a:pPr>
              <a:lnSpc>
                <a:spcPts val="2000"/>
              </a:lnSpc>
              <a:spcAft>
                <a:spcPts val="1000"/>
              </a:spcAft>
            </a:pPr>
            <a:r>
              <a:rPr lang="en-GB" sz="1500" b="1" dirty="0">
                <a:solidFill>
                  <a:schemeClr val="accent1"/>
                </a:solidFill>
              </a:rPr>
              <a:t>Nicotine-containing vapes</a:t>
            </a:r>
            <a:r>
              <a:rPr lang="en-GB" sz="1500" dirty="0"/>
              <a:t> have been shown to </a:t>
            </a:r>
            <a:r>
              <a:rPr lang="en-GB" sz="1500" b="1" dirty="0">
                <a:solidFill>
                  <a:schemeClr val="accent1"/>
                </a:solidFill>
              </a:rPr>
              <a:t>increase rates of stopping</a:t>
            </a:r>
            <a:r>
              <a:rPr lang="en-GB" sz="1500" b="1" dirty="0"/>
              <a:t> (nicotine dose matched </a:t>
            </a:r>
            <a:br>
              <a:rPr lang="en-GB" sz="1500" b="1" dirty="0"/>
            </a:br>
            <a:r>
              <a:rPr lang="en-GB" sz="1500" b="1" dirty="0"/>
              <a:t>to HSI just like we do for NRT)</a:t>
            </a:r>
          </a:p>
          <a:p>
            <a:pPr>
              <a:lnSpc>
                <a:spcPts val="2000"/>
              </a:lnSpc>
              <a:spcAft>
                <a:spcPts val="1000"/>
              </a:spcAft>
            </a:pPr>
            <a:r>
              <a:rPr lang="en-GB" sz="1500" dirty="0">
                <a:sym typeface="Arial"/>
              </a:rPr>
              <a:t>Newer devices </a:t>
            </a:r>
            <a:r>
              <a:rPr lang="en-GB" sz="1500" b="1" dirty="0">
                <a:solidFill>
                  <a:schemeClr val="accent1"/>
                </a:solidFill>
                <a:sym typeface="Arial"/>
              </a:rPr>
              <a:t>deliver nicotine more rapidly</a:t>
            </a:r>
            <a:r>
              <a:rPr lang="en-GB" sz="1500" dirty="0">
                <a:sym typeface="Arial"/>
              </a:rPr>
              <a:t> </a:t>
            </a:r>
            <a:br>
              <a:rPr lang="en-GB" sz="1500" dirty="0">
                <a:sym typeface="Arial"/>
              </a:rPr>
            </a:br>
            <a:r>
              <a:rPr lang="en-GB" sz="1500" dirty="0">
                <a:sym typeface="Arial"/>
              </a:rPr>
              <a:t>than NRT products – greater satisfaction. </a:t>
            </a:r>
            <a:endParaRPr lang="en-GB" sz="1500" dirty="0"/>
          </a:p>
          <a:p>
            <a:pPr>
              <a:lnSpc>
                <a:spcPts val="2000"/>
              </a:lnSpc>
              <a:spcAft>
                <a:spcPts val="1000"/>
              </a:spcAft>
            </a:pPr>
            <a:r>
              <a:rPr lang="en-GB" sz="1500" b="1" dirty="0">
                <a:solidFill>
                  <a:schemeClr val="accent1"/>
                </a:solidFill>
                <a:sym typeface="Arial"/>
              </a:rPr>
              <a:t>Popular</a:t>
            </a:r>
            <a:r>
              <a:rPr lang="en-GB" sz="1500" dirty="0">
                <a:sym typeface="Arial"/>
              </a:rPr>
              <a:t> – although some confusion about health risks.</a:t>
            </a:r>
          </a:p>
        </p:txBody>
      </p:sp>
      <p:grpSp>
        <p:nvGrpSpPr>
          <p:cNvPr id="11" name="Group 10">
            <a:extLst>
              <a:ext uri="{FF2B5EF4-FFF2-40B4-BE49-F238E27FC236}">
                <a16:creationId xmlns:a16="http://schemas.microsoft.com/office/drawing/2014/main" id="{2BB9483C-3BA9-0B99-5D5D-B7D22749242F}"/>
              </a:ext>
            </a:extLst>
          </p:cNvPr>
          <p:cNvGrpSpPr/>
          <p:nvPr/>
        </p:nvGrpSpPr>
        <p:grpSpPr>
          <a:xfrm>
            <a:off x="571500" y="2068287"/>
            <a:ext cx="2473205" cy="3552367"/>
            <a:chOff x="571500" y="2068287"/>
            <a:chExt cx="2473205" cy="3552367"/>
          </a:xfrm>
          <a:effectLst>
            <a:outerShdw blurRad="254000" dist="63500" dir="5400000" algn="ctr" rotWithShape="0">
              <a:srgbClr val="000000">
                <a:alpha val="25000"/>
              </a:srgbClr>
            </a:outerShdw>
          </a:effectLst>
        </p:grpSpPr>
        <p:pic>
          <p:nvPicPr>
            <p:cNvPr id="9" name="Picture 8">
              <a:extLst>
                <a:ext uri="{FF2B5EF4-FFF2-40B4-BE49-F238E27FC236}">
                  <a16:creationId xmlns:a16="http://schemas.microsoft.com/office/drawing/2014/main" id="{0B003575-FD76-02B9-0566-B2F8EA1707B2}"/>
                </a:ext>
              </a:extLst>
            </p:cNvPr>
            <p:cNvPicPr>
              <a:picLocks noChangeAspect="1"/>
            </p:cNvPicPr>
            <p:nvPr/>
          </p:nvPicPr>
          <p:blipFill rotWithShape="1">
            <a:blip r:embed="rId3"/>
            <a:srcRect l="13903" b="7252"/>
            <a:stretch/>
          </p:blipFill>
          <p:spPr>
            <a:xfrm>
              <a:off x="571500" y="2068287"/>
              <a:ext cx="2473205" cy="1776184"/>
            </a:xfrm>
            <a:prstGeom prst="rect">
              <a:avLst/>
            </a:prstGeom>
          </p:spPr>
        </p:pic>
        <p:sp>
          <p:nvSpPr>
            <p:cNvPr id="10" name="Rectangle 9">
              <a:extLst>
                <a:ext uri="{FF2B5EF4-FFF2-40B4-BE49-F238E27FC236}">
                  <a16:creationId xmlns:a16="http://schemas.microsoft.com/office/drawing/2014/main" id="{9E5BB3E0-5867-EC05-1DD7-83C18EB7602A}"/>
                </a:ext>
              </a:extLst>
            </p:cNvPr>
            <p:cNvSpPr/>
            <p:nvPr/>
          </p:nvSpPr>
          <p:spPr bwMode="auto">
            <a:xfrm>
              <a:off x="571500" y="3844471"/>
              <a:ext cx="2473205" cy="1776183"/>
            </a:xfrm>
            <a:prstGeom prst="rect">
              <a:avLst/>
            </a:prstGeom>
            <a:solidFill>
              <a:schemeClr val="accent5"/>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sp>
          <p:nvSpPr>
            <p:cNvPr id="4" name="TextBox 3">
              <a:extLst>
                <a:ext uri="{FF2B5EF4-FFF2-40B4-BE49-F238E27FC236}">
                  <a16:creationId xmlns:a16="http://schemas.microsoft.com/office/drawing/2014/main" id="{E216ADAF-855A-F8FB-0324-DC3A9DD670E7}"/>
                </a:ext>
              </a:extLst>
            </p:cNvPr>
            <p:cNvSpPr txBox="1"/>
            <p:nvPr/>
          </p:nvSpPr>
          <p:spPr bwMode="auto">
            <a:xfrm>
              <a:off x="833332" y="4141105"/>
              <a:ext cx="2055012" cy="1182915"/>
            </a:xfrm>
            <a:prstGeom prst="rect">
              <a:avLst/>
            </a:prstGeom>
            <a:noFill/>
            <a:ln w="9525">
              <a:noFill/>
              <a:miter lim="800000"/>
              <a:headEnd/>
              <a:tailEnd/>
            </a:ln>
          </p:spPr>
          <p:txBody>
            <a:bodyPr vert="horz" wrap="none" lIns="91440" tIns="45720" rIns="91440" bIns="45720" numCol="1" rtlCol="0" anchor="ctr" anchorCtr="0" compatLnSpc="1">
              <a:prstTxWarp prst="textNoShape">
                <a:avLst/>
              </a:prstTxWarp>
              <a:noAutofit/>
            </a:bodyPr>
            <a:lstStyle/>
            <a:p>
              <a:pPr marL="0" marR="0" indent="0" algn="l" defTabSz="457200" rtl="0" eaLnBrk="1" fontAlgn="base" latinLnBrk="0" hangingPunct="1">
                <a:lnSpc>
                  <a:spcPct val="100000"/>
                </a:lnSpc>
                <a:spcBef>
                  <a:spcPts val="0"/>
                </a:spcBef>
                <a:spcAft>
                  <a:spcPts val="0"/>
                </a:spcAft>
                <a:buClr>
                  <a:srgbClr val="C10C21"/>
                </a:buClr>
                <a:buSzTx/>
                <a:buFont typeface="Lucida Grande" pitchFamily="-109" charset="0"/>
                <a:buNone/>
                <a:tabLst/>
              </a:pPr>
              <a:r>
                <a:rPr kumimoji="0" lang="en-US" sz="2000" b="1" i="0" u="none" strike="noStrike" kern="1200" cap="none" spc="0" normalizeH="0" baseline="0" noProof="0" dirty="0">
                  <a:ln>
                    <a:noFill/>
                  </a:ln>
                  <a:solidFill>
                    <a:schemeClr val="bg1"/>
                  </a:solidFill>
                  <a:effectLst/>
                  <a:uLnTx/>
                  <a:uFillTx/>
                  <a:latin typeface="Arial" panose="020B0604020202020204" pitchFamily="34" charset="0"/>
                  <a:cs typeface="Arial" panose="020B0604020202020204" pitchFamily="34" charset="0"/>
                </a:rPr>
                <a:t>A FIRST-LINE </a:t>
              </a:r>
            </a:p>
            <a:p>
              <a:pPr marL="0" marR="0" indent="0" algn="l" defTabSz="457200" rtl="0" eaLnBrk="1" fontAlgn="base" latinLnBrk="0" hangingPunct="1">
                <a:lnSpc>
                  <a:spcPct val="100000"/>
                </a:lnSpc>
                <a:spcBef>
                  <a:spcPts val="0"/>
                </a:spcBef>
                <a:spcAft>
                  <a:spcPts val="0"/>
                </a:spcAft>
                <a:buClr>
                  <a:srgbClr val="C10C21"/>
                </a:buClr>
                <a:buSzTx/>
                <a:buFont typeface="Lucida Grande" pitchFamily="-109" charset="0"/>
                <a:buNone/>
                <a:tabLst/>
              </a:pPr>
              <a:r>
                <a:rPr kumimoji="0" lang="en-US" sz="2000" b="1" i="0" u="none" strike="noStrike" kern="1200" cap="none" spc="0" normalizeH="0" baseline="0" noProof="0" dirty="0">
                  <a:ln>
                    <a:noFill/>
                  </a:ln>
                  <a:solidFill>
                    <a:schemeClr val="bg1"/>
                  </a:solidFill>
                  <a:effectLst/>
                  <a:uLnTx/>
                  <a:uFillTx/>
                  <a:latin typeface="Arial" panose="020B0604020202020204" pitchFamily="34" charset="0"/>
                  <a:cs typeface="Arial" panose="020B0604020202020204" pitchFamily="34" charset="0"/>
                </a:rPr>
                <a:t>TOBACCO </a:t>
              </a:r>
            </a:p>
            <a:p>
              <a:pPr marL="0" marR="0" indent="0" algn="l" defTabSz="457200" rtl="0" eaLnBrk="1" fontAlgn="base" latinLnBrk="0" hangingPunct="1">
                <a:lnSpc>
                  <a:spcPct val="100000"/>
                </a:lnSpc>
                <a:spcBef>
                  <a:spcPts val="0"/>
                </a:spcBef>
                <a:spcAft>
                  <a:spcPts val="0"/>
                </a:spcAft>
                <a:buClr>
                  <a:srgbClr val="C10C21"/>
                </a:buClr>
                <a:buSzTx/>
                <a:buFont typeface="Lucida Grande" pitchFamily="-109" charset="0"/>
                <a:buNone/>
                <a:tabLst/>
              </a:pPr>
              <a:r>
                <a:rPr kumimoji="0" lang="en-US" sz="2000" b="1" i="0" u="none" strike="noStrike" kern="1200" cap="none" spc="0" normalizeH="0" baseline="0" noProof="0" dirty="0">
                  <a:ln>
                    <a:noFill/>
                  </a:ln>
                  <a:solidFill>
                    <a:schemeClr val="bg1"/>
                  </a:solidFill>
                  <a:effectLst/>
                  <a:uLnTx/>
                  <a:uFillTx/>
                  <a:latin typeface="Arial" panose="020B0604020202020204" pitchFamily="34" charset="0"/>
                  <a:cs typeface="Arial" panose="020B0604020202020204" pitchFamily="34" charset="0"/>
                </a:rPr>
                <a:t>TREATMENT</a:t>
              </a:r>
            </a:p>
          </p:txBody>
        </p:sp>
      </p:grpSp>
      <p:sp>
        <p:nvSpPr>
          <p:cNvPr id="2" name="Footer Placeholder 3">
            <a:extLst>
              <a:ext uri="{FF2B5EF4-FFF2-40B4-BE49-F238E27FC236}">
                <a16:creationId xmlns:a16="http://schemas.microsoft.com/office/drawing/2014/main" id="{6E80FDF5-5D6D-5378-3341-22C1A88D4196}"/>
              </a:ext>
            </a:extLst>
          </p:cNvPr>
          <p:cNvSpPr>
            <a:spLocks noGrp="1"/>
          </p:cNvSpPr>
          <p:nvPr>
            <p:ph type="ftr" sz="quarter" idx="3"/>
          </p:nvPr>
        </p:nvSpPr>
        <p:spPr>
          <a:xfrm>
            <a:off x="518007" y="6333440"/>
            <a:ext cx="4292373" cy="365125"/>
          </a:xfrm>
        </p:spPr>
        <p:txBody>
          <a:bodyPr anchor="ctr">
            <a:normAutofit/>
          </a:bodyPr>
          <a:lstStyle/>
          <a:p>
            <a:pPr>
              <a:spcAft>
                <a:spcPts val="600"/>
              </a:spcAft>
              <a:defRPr/>
            </a:pPr>
            <a:r>
              <a:rPr lang="en-US" i="1" dirty="0">
                <a:solidFill>
                  <a:schemeClr val="accent4">
                    <a:lumMod val="75000"/>
                    <a:lumOff val="25000"/>
                  </a:schemeClr>
                </a:solidFill>
                <a:latin typeface="Century Gothic" panose="020B0502020202020204" pitchFamily="34" charset="0"/>
              </a:rPr>
              <a:t>Inpatient Tobacco Dependence Treatment Training Programme</a:t>
            </a:r>
          </a:p>
        </p:txBody>
      </p:sp>
    </p:spTree>
    <p:extLst>
      <p:ext uri="{BB962C8B-B14F-4D97-AF65-F5344CB8AC3E}">
        <p14:creationId xmlns:p14="http://schemas.microsoft.com/office/powerpoint/2010/main" val="2099242500"/>
      </p:ext>
    </p:extLst>
  </p:cSld>
  <p:clrMapOvr>
    <a:masterClrMapping/>
  </p:clrMapOvr>
</p:sld>
</file>

<file path=ppt/theme/theme1.xml><?xml version="1.0" encoding="utf-8"?>
<a:theme xmlns:a="http://schemas.openxmlformats.org/drawingml/2006/main" name="NCSCT">
  <a:themeElements>
    <a:clrScheme name="SMI green">
      <a:dk1>
        <a:srgbClr val="333333"/>
      </a:dk1>
      <a:lt1>
        <a:srgbClr val="FFFFFF"/>
      </a:lt1>
      <a:dk2>
        <a:srgbClr val="676767"/>
      </a:dk2>
      <a:lt2>
        <a:srgbClr val="FFFFFF"/>
      </a:lt2>
      <a:accent1>
        <a:srgbClr val="00BCBF"/>
      </a:accent1>
      <a:accent2>
        <a:srgbClr val="00393A"/>
      </a:accent2>
      <a:accent3>
        <a:srgbClr val="00D5D8"/>
      </a:accent3>
      <a:accent4>
        <a:srgbClr val="002728"/>
      </a:accent4>
      <a:accent5>
        <a:srgbClr val="007072"/>
      </a:accent5>
      <a:accent6>
        <a:srgbClr val="F79646"/>
      </a:accent6>
      <a:hlink>
        <a:srgbClr val="0000FF"/>
      </a:hlink>
      <a:folHlink>
        <a:srgbClr val="800080"/>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rgbClr val="FFBEBD"/>
        </a:solidFill>
        <a:ln w="9525">
          <a:noFill/>
          <a:miter lim="800000"/>
          <a:headEnd/>
          <a:tailEnd/>
        </a:ln>
        <a:effectLst/>
      </a:spPr>
      <a:bodyPr rot="0" vert="horz" wrap="square" lIns="360000" tIns="288000" rIns="360000" bIns="432000" anchor="ctr" anchorCtr="0" upright="1">
        <a:spAutoFit/>
      </a:bodyPr>
      <a:lstStyle>
        <a:defPPr>
          <a:lnSpc>
            <a:spcPts val="2500"/>
          </a:lnSpc>
          <a:spcAft>
            <a:spcPts val="1250"/>
          </a:spcAft>
          <a:defRPr sz="2100" i="1" dirty="0" smtClean="0">
            <a:solidFill>
              <a:srgbClr val="DD0000"/>
            </a:solidFill>
            <a:effectLst/>
            <a:latin typeface="Calibri"/>
            <a:ea typeface="Calibri"/>
            <a:cs typeface="Times New Roman"/>
          </a:defRPr>
        </a:defPPr>
      </a:lstStyle>
    </a:spDef>
    <a:lnDef>
      <a:spPr/>
      <a:bodyPr/>
      <a:lstStyle/>
      <a:style>
        <a:lnRef idx="2">
          <a:schemeClr val="accent1"/>
        </a:lnRef>
        <a:fillRef idx="0">
          <a:schemeClr val="accent1"/>
        </a:fillRef>
        <a:effectRef idx="1">
          <a:schemeClr val="accent1"/>
        </a:effectRef>
        <a:fontRef idx="minor">
          <a:schemeClr val="tx1"/>
        </a:fontRef>
      </a:style>
    </a:lnDef>
    <a:txDef>
      <a:spPr bwMode="auto">
        <a:noFill/>
        <a:ln w="9525">
          <a:noFill/>
          <a:miter lim="800000"/>
          <a:headEnd/>
          <a:tailEnd/>
        </a:ln>
      </a:spPr>
      <a:bodyPr vert="horz" wrap="square" lIns="91440" tIns="45720" rIns="91440" bIns="45720" numCol="1" anchor="ctr" anchorCtr="0" compatLnSpc="1">
        <a:prstTxWarp prst="textNoShape">
          <a:avLst/>
        </a:prstTxWarp>
        <a:normAutofit/>
      </a:bodyPr>
      <a:lstStyle>
        <a:defPPr marL="0" marR="0" indent="0" algn="l" defTabSz="457200" rtl="0" eaLnBrk="1" fontAlgn="base" latinLnBrk="0" hangingPunct="1">
          <a:lnSpc>
            <a:spcPct val="100000"/>
          </a:lnSpc>
          <a:spcBef>
            <a:spcPts val="500"/>
          </a:spcBef>
          <a:spcAft>
            <a:spcPts val="500"/>
          </a:spcAft>
          <a:buClr>
            <a:srgbClr val="C10C21"/>
          </a:buClr>
          <a:buSzTx/>
          <a:buFont typeface="Lucida Grande" pitchFamily="-109" charset="0"/>
          <a:buNone/>
          <a:tabLst/>
          <a:defRPr kumimoji="0" sz="2200" b="0" i="0" u="none" strike="noStrike" kern="1200" cap="none" spc="0" normalizeH="0" baseline="0" noProof="0" dirty="0">
            <a:ln>
              <a:noFill/>
            </a:ln>
            <a:solidFill>
              <a:srgbClr val="EEAB91"/>
            </a:solidFill>
            <a:effectLst/>
            <a:uLnTx/>
            <a:uFillTx/>
            <a:latin typeface="+mn-lt"/>
            <a:ea typeface="Geneva" pitchFamily="-109" charset="0"/>
            <a:cs typeface="Geneva" pitchFamily="-109" charset="0"/>
          </a:defRPr>
        </a:defPPr>
      </a:lstStyle>
    </a:txDef>
  </a:objectDefaults>
  <a:extraClrSchemeLst/>
</a:theme>
</file>

<file path=ppt/theme/theme2.xml><?xml version="1.0" encoding="utf-8"?>
<a:theme xmlns:a="http://schemas.openxmlformats.org/drawingml/2006/main" name="1_NCSCT">
  <a:themeElements>
    <a:clrScheme name="Custom 11">
      <a:dk1>
        <a:srgbClr val="414141"/>
      </a:dk1>
      <a:lt1>
        <a:srgbClr val="FFFFFF"/>
      </a:lt1>
      <a:dk2>
        <a:srgbClr val="676767"/>
      </a:dk2>
      <a:lt2>
        <a:srgbClr val="FFFFFF"/>
      </a:lt2>
      <a:accent1>
        <a:srgbClr val="005EB8"/>
      </a:accent1>
      <a:accent2>
        <a:srgbClr val="003087"/>
      </a:accent2>
      <a:accent3>
        <a:srgbClr val="00BDFF"/>
      </a:accent3>
      <a:accent4>
        <a:srgbClr val="0071CE"/>
      </a:accent4>
      <a:accent5>
        <a:srgbClr val="00A9CE"/>
      </a:accent5>
      <a:accent6>
        <a:srgbClr val="ED8B00"/>
      </a:accent6>
      <a:hlink>
        <a:srgbClr val="AE2473"/>
      </a:hlink>
      <a:folHlink>
        <a:srgbClr val="8A1538"/>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rgbClr val="FFBEBD"/>
        </a:solidFill>
        <a:ln w="9525">
          <a:noFill/>
          <a:miter lim="800000"/>
          <a:headEnd/>
          <a:tailEnd/>
        </a:ln>
        <a:effectLst/>
      </a:spPr>
      <a:bodyPr rot="0" vert="horz" wrap="square" lIns="360000" tIns="288000" rIns="360000" bIns="432000" anchor="ctr" anchorCtr="0" upright="1">
        <a:spAutoFit/>
      </a:bodyPr>
      <a:lstStyle>
        <a:defPPr>
          <a:lnSpc>
            <a:spcPts val="2500"/>
          </a:lnSpc>
          <a:spcAft>
            <a:spcPts val="1250"/>
          </a:spcAft>
          <a:defRPr sz="2100" i="1" dirty="0" smtClean="0">
            <a:solidFill>
              <a:srgbClr val="DD0000"/>
            </a:solidFill>
            <a:effectLst/>
            <a:latin typeface="Calibri"/>
            <a:ea typeface="Calibri"/>
            <a:cs typeface="Times New Roman"/>
          </a:defRPr>
        </a:defPPr>
      </a:lstStyle>
    </a:spDef>
    <a:lnDef>
      <a:spPr/>
      <a:bodyPr/>
      <a:lstStyle/>
      <a:style>
        <a:lnRef idx="2">
          <a:schemeClr val="accent1"/>
        </a:lnRef>
        <a:fillRef idx="0">
          <a:schemeClr val="accent1"/>
        </a:fillRef>
        <a:effectRef idx="1">
          <a:schemeClr val="accent1"/>
        </a:effectRef>
        <a:fontRef idx="minor">
          <a:schemeClr val="tx1"/>
        </a:fontRef>
      </a:style>
    </a:lnDef>
    <a:txDef>
      <a:spPr bwMode="auto">
        <a:noFill/>
        <a:ln w="9525">
          <a:noFill/>
          <a:miter lim="800000"/>
          <a:headEnd/>
          <a:tailEnd/>
        </a:ln>
      </a:spPr>
      <a:bodyPr vert="horz" wrap="square" lIns="91440" tIns="45720" rIns="91440" bIns="45720" numCol="1" anchor="ctr" anchorCtr="0" compatLnSpc="1">
        <a:prstTxWarp prst="textNoShape">
          <a:avLst/>
        </a:prstTxWarp>
        <a:normAutofit/>
      </a:bodyPr>
      <a:lstStyle>
        <a:defPPr marL="0" marR="0" indent="0" algn="l" defTabSz="457200" rtl="0" eaLnBrk="1" fontAlgn="base" latinLnBrk="0" hangingPunct="1">
          <a:lnSpc>
            <a:spcPct val="100000"/>
          </a:lnSpc>
          <a:spcBef>
            <a:spcPts val="500"/>
          </a:spcBef>
          <a:spcAft>
            <a:spcPts val="500"/>
          </a:spcAft>
          <a:buClr>
            <a:srgbClr val="C10C21"/>
          </a:buClr>
          <a:buSzTx/>
          <a:buFont typeface="Lucida Grande" pitchFamily="-109" charset="0"/>
          <a:buNone/>
          <a:tabLst/>
          <a:defRPr kumimoji="0" sz="2200" b="0" i="0" u="none" strike="noStrike" kern="1200" cap="none" spc="0" normalizeH="0" baseline="0" noProof="0" dirty="0">
            <a:ln>
              <a:noFill/>
            </a:ln>
            <a:solidFill>
              <a:srgbClr val="EEAB91"/>
            </a:solidFill>
            <a:effectLst/>
            <a:uLnTx/>
            <a:uFillTx/>
            <a:latin typeface="+mn-lt"/>
            <a:ea typeface="Geneva" pitchFamily="-109" charset="0"/>
            <a:cs typeface="Geneva" pitchFamily="-109" charset="0"/>
          </a:defRPr>
        </a:defPPr>
      </a:lstStyle>
    </a:txDef>
  </a:objectDefaults>
  <a:extraClrSchemeLst/>
</a:theme>
</file>

<file path=ppt/theme/theme3.xml><?xml version="1.0" encoding="utf-8"?>
<a:theme xmlns:a="http://schemas.openxmlformats.org/drawingml/2006/main" name="2_NCSCT">
  <a:themeElements>
    <a:clrScheme name="Custom 11">
      <a:dk1>
        <a:srgbClr val="414141"/>
      </a:dk1>
      <a:lt1>
        <a:srgbClr val="FFFFFF"/>
      </a:lt1>
      <a:dk2>
        <a:srgbClr val="676767"/>
      </a:dk2>
      <a:lt2>
        <a:srgbClr val="FFFFFF"/>
      </a:lt2>
      <a:accent1>
        <a:srgbClr val="005EB8"/>
      </a:accent1>
      <a:accent2>
        <a:srgbClr val="003087"/>
      </a:accent2>
      <a:accent3>
        <a:srgbClr val="00BDFF"/>
      </a:accent3>
      <a:accent4>
        <a:srgbClr val="0071CE"/>
      </a:accent4>
      <a:accent5>
        <a:srgbClr val="00A9CE"/>
      </a:accent5>
      <a:accent6>
        <a:srgbClr val="ED8B00"/>
      </a:accent6>
      <a:hlink>
        <a:srgbClr val="AE2473"/>
      </a:hlink>
      <a:folHlink>
        <a:srgbClr val="8A1538"/>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rgbClr val="FFBEBD"/>
        </a:solidFill>
        <a:ln w="9525">
          <a:noFill/>
          <a:miter lim="800000"/>
          <a:headEnd/>
          <a:tailEnd/>
        </a:ln>
        <a:effectLst/>
      </a:spPr>
      <a:bodyPr rot="0" vert="horz" wrap="square" lIns="360000" tIns="288000" rIns="360000" bIns="432000" anchor="ctr" anchorCtr="0" upright="1">
        <a:spAutoFit/>
      </a:bodyPr>
      <a:lstStyle>
        <a:defPPr>
          <a:lnSpc>
            <a:spcPts val="2500"/>
          </a:lnSpc>
          <a:spcAft>
            <a:spcPts val="1250"/>
          </a:spcAft>
          <a:defRPr sz="2100" i="1" dirty="0" smtClean="0">
            <a:solidFill>
              <a:srgbClr val="DD0000"/>
            </a:solidFill>
            <a:effectLst/>
            <a:latin typeface="Calibri"/>
            <a:ea typeface="Calibri"/>
            <a:cs typeface="Times New Roman"/>
          </a:defRPr>
        </a:defPPr>
      </a:lstStyle>
    </a:spDef>
    <a:lnDef>
      <a:spPr/>
      <a:bodyPr/>
      <a:lstStyle/>
      <a:style>
        <a:lnRef idx="2">
          <a:schemeClr val="accent1"/>
        </a:lnRef>
        <a:fillRef idx="0">
          <a:schemeClr val="accent1"/>
        </a:fillRef>
        <a:effectRef idx="1">
          <a:schemeClr val="accent1"/>
        </a:effectRef>
        <a:fontRef idx="minor">
          <a:schemeClr val="tx1"/>
        </a:fontRef>
      </a:style>
    </a:lnDef>
    <a:txDef>
      <a:spPr bwMode="auto">
        <a:noFill/>
        <a:ln w="9525">
          <a:noFill/>
          <a:miter lim="800000"/>
          <a:headEnd/>
          <a:tailEnd/>
        </a:ln>
      </a:spPr>
      <a:bodyPr vert="horz" wrap="square" lIns="91440" tIns="45720" rIns="91440" bIns="45720" numCol="1" anchor="ctr" anchorCtr="0" compatLnSpc="1">
        <a:prstTxWarp prst="textNoShape">
          <a:avLst/>
        </a:prstTxWarp>
        <a:normAutofit/>
      </a:bodyPr>
      <a:lstStyle>
        <a:defPPr marL="0" marR="0" indent="0" algn="l" defTabSz="457200" rtl="0" eaLnBrk="1" fontAlgn="base" latinLnBrk="0" hangingPunct="1">
          <a:lnSpc>
            <a:spcPct val="100000"/>
          </a:lnSpc>
          <a:spcBef>
            <a:spcPts val="500"/>
          </a:spcBef>
          <a:spcAft>
            <a:spcPts val="500"/>
          </a:spcAft>
          <a:buClr>
            <a:srgbClr val="C10C21"/>
          </a:buClr>
          <a:buSzTx/>
          <a:buFont typeface="Lucida Grande" pitchFamily="-109" charset="0"/>
          <a:buNone/>
          <a:tabLst/>
          <a:defRPr kumimoji="0" sz="2200" b="0" i="0" u="none" strike="noStrike" kern="1200" cap="none" spc="0" normalizeH="0" baseline="0" noProof="0" dirty="0">
            <a:ln>
              <a:noFill/>
            </a:ln>
            <a:solidFill>
              <a:srgbClr val="EEAB91"/>
            </a:solidFill>
            <a:effectLst/>
            <a:uLnTx/>
            <a:uFillTx/>
            <a:latin typeface="+mn-lt"/>
            <a:ea typeface="Geneva" pitchFamily="-109" charset="0"/>
            <a:cs typeface="Geneva" pitchFamily="-109" charset="0"/>
          </a:defRPr>
        </a:defPPr>
      </a:lstStyle>
    </a:txDef>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f08a3a01-a810-4981-84de-513e48da387b">
      <Terms xmlns="http://schemas.microsoft.com/office/infopath/2007/PartnerControls"/>
    </lcf76f155ced4ddcb4097134ff3c332f>
    <TaxCatchAll xmlns="6f9764a4-8270-4f29-bbff-a467630dd90c"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D96BEACA2F2FD04D9CF8C0C2AD81FE20" ma:contentTypeVersion="14" ma:contentTypeDescription="Create a new document." ma:contentTypeScope="" ma:versionID="e21ab03133499e5edaa8e5f1aeb5a2cd">
  <xsd:schema xmlns:xsd="http://www.w3.org/2001/XMLSchema" xmlns:xs="http://www.w3.org/2001/XMLSchema" xmlns:p="http://schemas.microsoft.com/office/2006/metadata/properties" xmlns:ns2="f08a3a01-a810-4981-84de-513e48da387b" xmlns:ns3="6f9764a4-8270-4f29-bbff-a467630dd90c" targetNamespace="http://schemas.microsoft.com/office/2006/metadata/properties" ma:root="true" ma:fieldsID="a605b1831acf3ca42085371145770ccb" ns2:_="" ns3:_="">
    <xsd:import namespace="f08a3a01-a810-4981-84de-513e48da387b"/>
    <xsd:import namespace="6f9764a4-8270-4f29-bbff-a467630dd90c"/>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LengthInSeconds" minOccurs="0"/>
                <xsd:element ref="ns2:lcf76f155ced4ddcb4097134ff3c332f" minOccurs="0"/>
                <xsd:element ref="ns3:TaxCatchAll" minOccurs="0"/>
                <xsd:element ref="ns2:MediaServiceOCR" minOccurs="0"/>
                <xsd:element ref="ns2:MediaServiceGenerationTime" minOccurs="0"/>
                <xsd:element ref="ns2:MediaServiceEventHashCode" minOccurs="0"/>
                <xsd:element ref="ns3:SharedWithUsers" minOccurs="0"/>
                <xsd:element ref="ns3:SharedWithDetails"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f08a3a01-a810-4981-84de-513e48da387b"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dexed="true" ma:internalName="MediaServiceDateTaken" ma:readOnly="true">
      <xsd:simpleType>
        <xsd:restriction base="dms:Text"/>
      </xsd:simpleType>
    </xsd:element>
    <xsd:element name="MediaLengthInSeconds" ma:index="11" nillable="true" ma:displayName="MediaLengthInSeconds" ma:hidden="true" ma:internalName="MediaLengthInSeconds" ma:readOnly="true">
      <xsd:simpleType>
        <xsd:restriction base="dms:Unknown"/>
      </xsd:simpleType>
    </xsd:element>
    <xsd:element name="lcf76f155ced4ddcb4097134ff3c332f" ma:index="13" nillable="true" ma:taxonomy="true" ma:internalName="lcf76f155ced4ddcb4097134ff3c332f" ma:taxonomyFieldName="MediaServiceImageTags" ma:displayName="Image Tags" ma:readOnly="false" ma:fieldId="{5cf76f15-5ced-4ddc-b409-7134ff3c332f}" ma:taxonomyMulti="true" ma:sspId="fd85d53d-afa2-41ae-870b-875e92731b70" ma:termSetId="09814cd3-568e-fe90-9814-8d621ff8fb84" ma:anchorId="fba54fb3-c3e1-fe81-a776-ca4b69148c4d" ma:open="true" ma:isKeyword="false">
      <xsd:complexType>
        <xsd:sequence>
          <xsd:element ref="pc:Terms" minOccurs="0" maxOccurs="1"/>
        </xsd:sequence>
      </xsd:complexType>
    </xsd:element>
    <xsd:element name="MediaServiceOCR" ma:index="15" nillable="true" ma:displayName="Extracted Text"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ObjectDetectorVersions" ma:index="20" nillable="true" ma:displayName="MediaServiceObjectDetectorVersions" ma:hidden="true" ma:indexed="true" ma:internalName="MediaServiceObjectDetectorVersions" ma:readOnly="true">
      <xsd:simpleType>
        <xsd:restriction base="dms:Text"/>
      </xsd:simpleType>
    </xsd:element>
    <xsd:element name="MediaServiceSearchProperties" ma:index="21"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6f9764a4-8270-4f29-bbff-a467630dd90c" elementFormDefault="qualified">
    <xsd:import namespace="http://schemas.microsoft.com/office/2006/documentManagement/types"/>
    <xsd:import namespace="http://schemas.microsoft.com/office/infopath/2007/PartnerControls"/>
    <xsd:element name="TaxCatchAll" ma:index="14" nillable="true" ma:displayName="Taxonomy Catch All Column" ma:hidden="true" ma:list="{86f4df2a-fb7f-403e-9547-acf1b9f2f5fe}" ma:internalName="TaxCatchAll" ma:showField="CatchAllData" ma:web="6f9764a4-8270-4f29-bbff-a467630dd90c">
      <xsd:complexType>
        <xsd:complexContent>
          <xsd:extension base="dms:MultiChoiceLookup">
            <xsd:sequence>
              <xsd:element name="Value" type="dms:Lookup" maxOccurs="unbounded" minOccurs="0" nillable="true"/>
            </xsd:sequence>
          </xsd:extension>
        </xsd:complexContent>
      </xsd:complexType>
    </xsd:element>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0D918755-5CCB-41FC-B672-7D0477E5BFBE}">
  <ds:schemaRefs>
    <ds:schemaRef ds:uri="http://schemas.microsoft.com/office/2006/metadata/properties"/>
    <ds:schemaRef ds:uri="http://purl.org/dc/elements/1.1/"/>
    <ds:schemaRef ds:uri="f08a3a01-a810-4981-84de-513e48da387b"/>
    <ds:schemaRef ds:uri="http://schemas.microsoft.com/office/2006/documentManagement/types"/>
    <ds:schemaRef ds:uri="http://schemas.microsoft.com/office/infopath/2007/PartnerControls"/>
    <ds:schemaRef ds:uri="http://purl.org/dc/dcmitype/"/>
    <ds:schemaRef ds:uri="6f9764a4-8270-4f29-bbff-a467630dd90c"/>
    <ds:schemaRef ds:uri="http://purl.org/dc/terms/"/>
    <ds:schemaRef ds:uri="http://schemas.openxmlformats.org/package/2006/metadata/core-properties"/>
    <ds:schemaRef ds:uri="http://www.w3.org/XML/1998/namespace"/>
  </ds:schemaRefs>
</ds:datastoreItem>
</file>

<file path=customXml/itemProps2.xml><?xml version="1.0" encoding="utf-8"?>
<ds:datastoreItem xmlns:ds="http://schemas.openxmlformats.org/officeDocument/2006/customXml" ds:itemID="{50BBD8D8-3E63-4094-ABDE-75F2D9CE73E5}">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f08a3a01-a810-4981-84de-513e48da387b"/>
    <ds:schemaRef ds:uri="6f9764a4-8270-4f29-bbff-a467630dd90c"/>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E20CC568-9E52-4CAB-A6F8-928FF0C63FCE}">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1973</TotalTime>
  <Words>4205</Words>
  <Application>Microsoft Office PowerPoint</Application>
  <PresentationFormat>On-screen Show (4:3)</PresentationFormat>
  <Paragraphs>294</Paragraphs>
  <Slides>18</Slides>
  <Notes>15</Notes>
  <HiddenSlides>0</HiddenSlides>
  <MMClips>0</MMClips>
  <ScaleCrop>false</ScaleCrop>
  <HeadingPairs>
    <vt:vector size="4" baseType="variant">
      <vt:variant>
        <vt:lpstr>Theme</vt:lpstr>
      </vt:variant>
      <vt:variant>
        <vt:i4>3</vt:i4>
      </vt:variant>
      <vt:variant>
        <vt:lpstr>Slide Titles</vt:lpstr>
      </vt:variant>
      <vt:variant>
        <vt:i4>18</vt:i4>
      </vt:variant>
    </vt:vector>
  </HeadingPairs>
  <TitlesOfParts>
    <vt:vector size="21" baseType="lpstr">
      <vt:lpstr>NCSCT</vt:lpstr>
      <vt:lpstr>1_NCSCT</vt:lpstr>
      <vt:lpstr>2_NCSCT</vt:lpstr>
      <vt:lpstr>PowerPoint Presentation</vt:lpstr>
      <vt:lpstr>Vape (e-cigarette, electronic cigarette) </vt:lpstr>
      <vt:lpstr>A regulated product</vt:lpstr>
      <vt:lpstr>Vaping devices: components, design and e-liquid</vt:lpstr>
      <vt:lpstr>PowerPoint Presentation</vt:lpstr>
      <vt:lpstr>Are vapes safe to use?</vt:lpstr>
      <vt:lpstr>Vaping safety</vt:lpstr>
      <vt:lpstr>Comparing harm between  nicotine-containing products</vt:lpstr>
      <vt:lpstr>Evidence review – tobacco dependence treatment</vt:lpstr>
      <vt:lpstr>Who says vaping is safer than smoking  and effective for cessation?</vt:lpstr>
      <vt:lpstr>Inpatient settings</vt:lpstr>
      <vt:lpstr>Discussing vaping with patients</vt:lpstr>
      <vt:lpstr>Vaping: instructions for use </vt:lpstr>
      <vt:lpstr>Discussing vapes with patients</vt:lpstr>
      <vt:lpstr>Summary</vt:lpstr>
      <vt:lpstr>Summary</vt:lpstr>
      <vt:lpstr>PowerPoint Presentation</vt:lpstr>
      <vt:lpstr>PowerPoint Presentation</vt:lpstr>
    </vt:vector>
  </TitlesOfParts>
  <Company>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Mark Bunegar</dc:creator>
  <cp:lastModifiedBy>SOPHIA PAPADAKIS</cp:lastModifiedBy>
  <cp:revision>1545</cp:revision>
  <cp:lastPrinted>2021-04-19T06:44:37Z</cp:lastPrinted>
  <dcterms:created xsi:type="dcterms:W3CDTF">2019-04-01T09:21:54Z</dcterms:created>
  <dcterms:modified xsi:type="dcterms:W3CDTF">2024-03-04T15:08:29Z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0x010100D96BEACA2F2FD04D9CF8C0C2AD81FE20</vt:lpwstr>
  </property>
  <property fmtid="{D5CDD505-2E9C-101B-9397-08002B2CF9AE}" pid="3" name="MediaServiceImageTags">
    <vt:lpwstr/>
  </property>
</Properties>
</file>